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3"/>
  </p:handoutMasterIdLst>
  <p:sldIdLst>
    <p:sldId id="257" r:id="rId2"/>
  </p:sldIdLst>
  <p:sldSz cx="21945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A33E"/>
    <a:srgbClr val="654747"/>
    <a:srgbClr val="D6BF69"/>
    <a:srgbClr val="D6BE68"/>
    <a:srgbClr val="D7C06C"/>
    <a:srgbClr val="CFB249"/>
    <a:srgbClr val="F7E7B2"/>
    <a:srgbClr val="D6BE67"/>
    <a:srgbClr val="E6E6E6"/>
    <a:srgbClr val="E0D0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10" autoAdjust="0"/>
    <p:restoredTop sz="94660"/>
  </p:normalViewPr>
  <p:slideViewPr>
    <p:cSldViewPr snapToGrid="0">
      <p:cViewPr>
        <p:scale>
          <a:sx n="50" d="100"/>
          <a:sy n="50" d="100"/>
        </p:scale>
        <p:origin x="53" y="53"/>
      </p:cViewPr>
      <p:guideLst/>
    </p:cSldViewPr>
  </p:slideViewPr>
  <p:notesTextViewPr>
    <p:cViewPr>
      <p:scale>
        <a:sx n="1" d="1"/>
        <a:sy n="1" d="1"/>
      </p:scale>
      <p:origin x="0" y="0"/>
    </p:cViewPr>
  </p:notesTextViewPr>
  <p:notesViewPr>
    <p:cSldViewPr snapToGrid="0">
      <p:cViewPr varScale="1">
        <p:scale>
          <a:sx n="69" d="100"/>
          <a:sy n="69" d="100"/>
        </p:scale>
        <p:origin x="3082" y="77"/>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4BB3C3-CCC6-2861-65CF-B709E9D7B39E}"/>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2DDE372-FB38-EB2A-6B24-E883C8378242}"/>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330ADEE3-1063-49E9-AFF0-13A8CE38E21A}" type="datetimeFigureOut">
              <a:rPr lang="en-US" smtClean="0"/>
              <a:t>27-Apr-23</a:t>
            </a:fld>
            <a:endParaRPr lang="en-US"/>
          </a:p>
        </p:txBody>
      </p:sp>
      <p:sp>
        <p:nvSpPr>
          <p:cNvPr id="4" name="Footer Placeholder 3">
            <a:extLst>
              <a:ext uri="{FF2B5EF4-FFF2-40B4-BE49-F238E27FC236}">
                <a16:creationId xmlns:a16="http://schemas.microsoft.com/office/drawing/2014/main" id="{F7700720-7D41-4552-64E5-20173A7450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023856-7A47-D579-B89C-6756C8A31B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3000A2-D8E2-41E5-B708-4E1287B352ED}" type="slidenum">
              <a:rPr lang="en-US" smtClean="0"/>
              <a:t>‹#›</a:t>
            </a:fld>
            <a:endParaRPr lang="en-US"/>
          </a:p>
        </p:txBody>
      </p:sp>
    </p:spTree>
    <p:extLst>
      <p:ext uri="{BB962C8B-B14F-4D97-AF65-F5344CB8AC3E}">
        <p14:creationId xmlns:p14="http://schemas.microsoft.com/office/powerpoint/2010/main" val="21325967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5387342"/>
            <a:ext cx="18653760" cy="1146048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2743200" y="17289782"/>
            <a:ext cx="16459200" cy="7947658"/>
          </a:xfrm>
        </p:spPr>
        <p:txBody>
          <a:bodyPr/>
          <a:lstStyle>
            <a:lvl1pPr marL="0" indent="0" algn="ctr">
              <a:buNone/>
              <a:defRPr sz="5760"/>
            </a:lvl1pPr>
            <a:lvl2pPr marL="1097280" indent="0" algn="ctr">
              <a:buNone/>
              <a:defRPr sz="4800"/>
            </a:lvl2pPr>
            <a:lvl3pPr marL="2194560" indent="0" algn="ctr">
              <a:buNone/>
              <a:defRPr sz="4320"/>
            </a:lvl3pPr>
            <a:lvl4pPr marL="3291840" indent="0" algn="ctr">
              <a:buNone/>
              <a:defRPr sz="3840"/>
            </a:lvl4pPr>
            <a:lvl5pPr marL="4389120" indent="0" algn="ctr">
              <a:buNone/>
              <a:defRPr sz="3840"/>
            </a:lvl5pPr>
            <a:lvl6pPr marL="5486400" indent="0" algn="ctr">
              <a:buNone/>
              <a:defRPr sz="3840"/>
            </a:lvl6pPr>
            <a:lvl7pPr marL="6583680" indent="0" algn="ctr">
              <a:buNone/>
              <a:defRPr sz="3840"/>
            </a:lvl7pPr>
            <a:lvl8pPr marL="7680960" indent="0" algn="ctr">
              <a:buNone/>
              <a:defRPr sz="3840"/>
            </a:lvl8pPr>
            <a:lvl9pPr marL="877824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E661D7-26DD-4955-8D3D-45A10D83FF67}" type="datetimeFigureOut">
              <a:rPr lang="en-US" smtClean="0"/>
              <a:t>27-Apr-23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FEC9A-01A8-49CB-B12D-1A15EABE3EF9}" type="slidenum">
              <a:rPr lang="en-US" smtClean="0"/>
              <a:t>‹#›</a:t>
            </a:fld>
            <a:endParaRPr lang="en-US"/>
          </a:p>
        </p:txBody>
      </p:sp>
    </p:spTree>
    <p:extLst>
      <p:ext uri="{BB962C8B-B14F-4D97-AF65-F5344CB8AC3E}">
        <p14:creationId xmlns:p14="http://schemas.microsoft.com/office/powerpoint/2010/main" val="3087998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661D7-26DD-4955-8D3D-45A10D83FF67}" type="datetimeFigureOut">
              <a:rPr lang="en-US" smtClean="0"/>
              <a:t>27-Apr-23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FEC9A-01A8-49CB-B12D-1A15EABE3EF9}" type="slidenum">
              <a:rPr lang="en-US" smtClean="0"/>
              <a:t>‹#›</a:t>
            </a:fld>
            <a:endParaRPr lang="en-US"/>
          </a:p>
        </p:txBody>
      </p:sp>
    </p:spTree>
    <p:extLst>
      <p:ext uri="{BB962C8B-B14F-4D97-AF65-F5344CB8AC3E}">
        <p14:creationId xmlns:p14="http://schemas.microsoft.com/office/powerpoint/2010/main" val="89058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04821" y="1752600"/>
            <a:ext cx="473202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08761" y="1752600"/>
            <a:ext cx="1392174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661D7-26DD-4955-8D3D-45A10D83FF67}" type="datetimeFigureOut">
              <a:rPr lang="en-US" smtClean="0"/>
              <a:t>27-Apr-23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FEC9A-01A8-49CB-B12D-1A15EABE3EF9}" type="slidenum">
              <a:rPr lang="en-US" smtClean="0"/>
              <a:t>‹#›</a:t>
            </a:fld>
            <a:endParaRPr lang="en-US"/>
          </a:p>
        </p:txBody>
      </p:sp>
    </p:spTree>
    <p:extLst>
      <p:ext uri="{BB962C8B-B14F-4D97-AF65-F5344CB8AC3E}">
        <p14:creationId xmlns:p14="http://schemas.microsoft.com/office/powerpoint/2010/main" val="1186391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661D7-26DD-4955-8D3D-45A10D83FF67}" type="datetimeFigureOut">
              <a:rPr lang="en-US" smtClean="0"/>
              <a:t>27-Apr-23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FEC9A-01A8-49CB-B12D-1A15EABE3EF9}" type="slidenum">
              <a:rPr lang="en-US" smtClean="0"/>
              <a:t>‹#›</a:t>
            </a:fld>
            <a:endParaRPr lang="en-US"/>
          </a:p>
        </p:txBody>
      </p:sp>
    </p:spTree>
    <p:extLst>
      <p:ext uri="{BB962C8B-B14F-4D97-AF65-F5344CB8AC3E}">
        <p14:creationId xmlns:p14="http://schemas.microsoft.com/office/powerpoint/2010/main" val="215189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7331" y="8206749"/>
            <a:ext cx="18928080" cy="13693138"/>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1497331" y="22029429"/>
            <a:ext cx="18928080" cy="7200898"/>
          </a:xfrm>
        </p:spPr>
        <p:txBody>
          <a:bodyPr/>
          <a:lstStyle>
            <a:lvl1pPr marL="0" indent="0">
              <a:buNone/>
              <a:defRPr sz="5760">
                <a:solidFill>
                  <a:schemeClr val="tx1"/>
                </a:solidFill>
              </a:defRPr>
            </a:lvl1pPr>
            <a:lvl2pPr marL="1097280" indent="0">
              <a:buNone/>
              <a:defRPr sz="4800">
                <a:solidFill>
                  <a:schemeClr val="tx1">
                    <a:tint val="75000"/>
                  </a:schemeClr>
                </a:solidFill>
              </a:defRPr>
            </a:lvl2pPr>
            <a:lvl3pPr marL="2194560" indent="0">
              <a:buNone/>
              <a:defRPr sz="4320">
                <a:solidFill>
                  <a:schemeClr val="tx1">
                    <a:tint val="75000"/>
                  </a:schemeClr>
                </a:solidFill>
              </a:defRPr>
            </a:lvl3pPr>
            <a:lvl4pPr marL="3291840" indent="0">
              <a:buNone/>
              <a:defRPr sz="3840">
                <a:solidFill>
                  <a:schemeClr val="tx1">
                    <a:tint val="75000"/>
                  </a:schemeClr>
                </a:solidFill>
              </a:defRPr>
            </a:lvl4pPr>
            <a:lvl5pPr marL="4389120" indent="0">
              <a:buNone/>
              <a:defRPr sz="3840">
                <a:solidFill>
                  <a:schemeClr val="tx1">
                    <a:tint val="75000"/>
                  </a:schemeClr>
                </a:solidFill>
              </a:defRPr>
            </a:lvl5pPr>
            <a:lvl6pPr marL="5486400" indent="0">
              <a:buNone/>
              <a:defRPr sz="3840">
                <a:solidFill>
                  <a:schemeClr val="tx1">
                    <a:tint val="75000"/>
                  </a:schemeClr>
                </a:solidFill>
              </a:defRPr>
            </a:lvl6pPr>
            <a:lvl7pPr marL="6583680" indent="0">
              <a:buNone/>
              <a:defRPr sz="3840">
                <a:solidFill>
                  <a:schemeClr val="tx1">
                    <a:tint val="75000"/>
                  </a:schemeClr>
                </a:solidFill>
              </a:defRPr>
            </a:lvl7pPr>
            <a:lvl8pPr marL="7680960" indent="0">
              <a:buNone/>
              <a:defRPr sz="3840">
                <a:solidFill>
                  <a:schemeClr val="tx1">
                    <a:tint val="75000"/>
                  </a:schemeClr>
                </a:solidFill>
              </a:defRPr>
            </a:lvl8pPr>
            <a:lvl9pPr marL="877824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E661D7-26DD-4955-8D3D-45A10D83FF67}" type="datetimeFigureOut">
              <a:rPr lang="en-US" smtClean="0"/>
              <a:t>27-Apr-23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FEC9A-01A8-49CB-B12D-1A15EABE3EF9}" type="slidenum">
              <a:rPr lang="en-US" smtClean="0"/>
              <a:t>‹#›</a:t>
            </a:fld>
            <a:endParaRPr lang="en-US"/>
          </a:p>
        </p:txBody>
      </p:sp>
    </p:spTree>
    <p:extLst>
      <p:ext uri="{BB962C8B-B14F-4D97-AF65-F5344CB8AC3E}">
        <p14:creationId xmlns:p14="http://schemas.microsoft.com/office/powerpoint/2010/main" val="4106781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87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1099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E661D7-26DD-4955-8D3D-45A10D83FF67}" type="datetimeFigureOut">
              <a:rPr lang="en-US" smtClean="0"/>
              <a:t>27-Apr-23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FEC9A-01A8-49CB-B12D-1A15EABE3EF9}" type="slidenum">
              <a:rPr lang="en-US" smtClean="0"/>
              <a:t>‹#›</a:t>
            </a:fld>
            <a:endParaRPr lang="en-US"/>
          </a:p>
        </p:txBody>
      </p:sp>
    </p:spTree>
    <p:extLst>
      <p:ext uri="{BB962C8B-B14F-4D97-AF65-F5344CB8AC3E}">
        <p14:creationId xmlns:p14="http://schemas.microsoft.com/office/powerpoint/2010/main" val="3855719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618" y="1752607"/>
            <a:ext cx="189280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11621" y="8069582"/>
            <a:ext cx="9284016" cy="395477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4" name="Content Placeholder 3"/>
          <p:cNvSpPr>
            <a:spLocks noGrp="1"/>
          </p:cNvSpPr>
          <p:nvPr>
            <p:ph sz="half" idx="2"/>
          </p:nvPr>
        </p:nvSpPr>
        <p:spPr>
          <a:xfrm>
            <a:off x="1511621" y="12024360"/>
            <a:ext cx="928401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109961" y="8069582"/>
            <a:ext cx="9329738" cy="395477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1109961" y="12024360"/>
            <a:ext cx="932973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E661D7-26DD-4955-8D3D-45A10D83FF67}" type="datetimeFigureOut">
              <a:rPr lang="en-US" smtClean="0"/>
              <a:t>27-Apr-23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AFEC9A-01A8-49CB-B12D-1A15EABE3EF9}" type="slidenum">
              <a:rPr lang="en-US" smtClean="0"/>
              <a:t>‹#›</a:t>
            </a:fld>
            <a:endParaRPr lang="en-US"/>
          </a:p>
        </p:txBody>
      </p:sp>
    </p:spTree>
    <p:extLst>
      <p:ext uri="{BB962C8B-B14F-4D97-AF65-F5344CB8AC3E}">
        <p14:creationId xmlns:p14="http://schemas.microsoft.com/office/powerpoint/2010/main" val="1899306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E661D7-26DD-4955-8D3D-45A10D83FF67}" type="datetimeFigureOut">
              <a:rPr lang="en-US" smtClean="0"/>
              <a:t>27-Apr-23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AFEC9A-01A8-49CB-B12D-1A15EABE3EF9}" type="slidenum">
              <a:rPr lang="en-US" smtClean="0"/>
              <a:t>‹#›</a:t>
            </a:fld>
            <a:endParaRPr lang="en-US"/>
          </a:p>
        </p:txBody>
      </p:sp>
    </p:spTree>
    <p:extLst>
      <p:ext uri="{BB962C8B-B14F-4D97-AF65-F5344CB8AC3E}">
        <p14:creationId xmlns:p14="http://schemas.microsoft.com/office/powerpoint/2010/main" val="2109986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661D7-26DD-4955-8D3D-45A10D83FF67}" type="datetimeFigureOut">
              <a:rPr lang="en-US" smtClean="0"/>
              <a:t>27-Apr-23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AFEC9A-01A8-49CB-B12D-1A15EABE3EF9}" type="slidenum">
              <a:rPr lang="en-US" smtClean="0"/>
              <a:t>‹#›</a:t>
            </a:fld>
            <a:endParaRPr lang="en-US"/>
          </a:p>
        </p:txBody>
      </p:sp>
    </p:spTree>
    <p:extLst>
      <p:ext uri="{BB962C8B-B14F-4D97-AF65-F5344CB8AC3E}">
        <p14:creationId xmlns:p14="http://schemas.microsoft.com/office/powerpoint/2010/main" val="187000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9329738" y="4739647"/>
            <a:ext cx="11109960" cy="233934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C9E661D7-26DD-4955-8D3D-45A10D83FF67}" type="datetimeFigureOut">
              <a:rPr lang="en-US" smtClean="0"/>
              <a:t>27-Apr-23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FEC9A-01A8-49CB-B12D-1A15EABE3EF9}" type="slidenum">
              <a:rPr lang="en-US" smtClean="0"/>
              <a:t>‹#›</a:t>
            </a:fld>
            <a:endParaRPr lang="en-US"/>
          </a:p>
        </p:txBody>
      </p:sp>
    </p:spTree>
    <p:extLst>
      <p:ext uri="{BB962C8B-B14F-4D97-AF65-F5344CB8AC3E}">
        <p14:creationId xmlns:p14="http://schemas.microsoft.com/office/powerpoint/2010/main" val="3764462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9329738" y="4739647"/>
            <a:ext cx="11109960" cy="23393400"/>
          </a:xfrm>
        </p:spPr>
        <p:txBody>
          <a:bodyPr anchor="t"/>
          <a:lstStyle>
            <a:lvl1pPr marL="0" indent="0">
              <a:buNone/>
              <a:defRPr sz="7680"/>
            </a:lvl1pPr>
            <a:lvl2pPr marL="1097280" indent="0">
              <a:buNone/>
              <a:defRPr sz="6720"/>
            </a:lvl2pPr>
            <a:lvl3pPr marL="2194560" indent="0">
              <a:buNone/>
              <a:defRPr sz="5760"/>
            </a:lvl3pPr>
            <a:lvl4pPr marL="3291840" indent="0">
              <a:buNone/>
              <a:defRPr sz="4800"/>
            </a:lvl4pPr>
            <a:lvl5pPr marL="4389120" indent="0">
              <a:buNone/>
              <a:defRPr sz="4800"/>
            </a:lvl5pPr>
            <a:lvl6pPr marL="5486400" indent="0">
              <a:buNone/>
              <a:defRPr sz="4800"/>
            </a:lvl6pPr>
            <a:lvl7pPr marL="6583680" indent="0">
              <a:buNone/>
              <a:defRPr sz="4800"/>
            </a:lvl7pPr>
            <a:lvl8pPr marL="7680960" indent="0">
              <a:buNone/>
              <a:defRPr sz="4800"/>
            </a:lvl8pPr>
            <a:lvl9pPr marL="877824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C9E661D7-26DD-4955-8D3D-45A10D83FF67}" type="datetimeFigureOut">
              <a:rPr lang="en-US" smtClean="0"/>
              <a:t>27-Apr-23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FEC9A-01A8-49CB-B12D-1A15EABE3EF9}" type="slidenum">
              <a:rPr lang="en-US" smtClean="0"/>
              <a:t>‹#›</a:t>
            </a:fld>
            <a:endParaRPr lang="en-US"/>
          </a:p>
        </p:txBody>
      </p:sp>
    </p:spTree>
    <p:extLst>
      <p:ext uri="{BB962C8B-B14F-4D97-AF65-F5344CB8AC3E}">
        <p14:creationId xmlns:p14="http://schemas.microsoft.com/office/powerpoint/2010/main" val="2884482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752607"/>
            <a:ext cx="189280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08760" y="8763000"/>
            <a:ext cx="189280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08760" y="30510487"/>
            <a:ext cx="4937760" cy="1752600"/>
          </a:xfrm>
          <a:prstGeom prst="rect">
            <a:avLst/>
          </a:prstGeom>
        </p:spPr>
        <p:txBody>
          <a:bodyPr vert="horz" lIns="91440" tIns="45720" rIns="91440" bIns="45720" rtlCol="0" anchor="ctr"/>
          <a:lstStyle>
            <a:lvl1pPr algn="l">
              <a:defRPr sz="2880">
                <a:solidFill>
                  <a:schemeClr val="tx1">
                    <a:tint val="75000"/>
                  </a:schemeClr>
                </a:solidFill>
              </a:defRPr>
            </a:lvl1pPr>
          </a:lstStyle>
          <a:p>
            <a:fld id="{C9E661D7-26DD-4955-8D3D-45A10D83FF67}" type="datetimeFigureOut">
              <a:rPr lang="en-US" smtClean="0"/>
              <a:t>27-Apr-23</a:t>
            </a:fld>
            <a:endParaRPr lang="en-US"/>
          </a:p>
        </p:txBody>
      </p:sp>
      <p:sp>
        <p:nvSpPr>
          <p:cNvPr id="5" name="Footer Placeholder 4"/>
          <p:cNvSpPr>
            <a:spLocks noGrp="1"/>
          </p:cNvSpPr>
          <p:nvPr>
            <p:ph type="ftr" sz="quarter" idx="3"/>
          </p:nvPr>
        </p:nvSpPr>
        <p:spPr>
          <a:xfrm>
            <a:off x="7269480" y="30510487"/>
            <a:ext cx="7406640" cy="17526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499080" y="30510487"/>
            <a:ext cx="4937760" cy="1752600"/>
          </a:xfrm>
          <a:prstGeom prst="rect">
            <a:avLst/>
          </a:prstGeom>
        </p:spPr>
        <p:txBody>
          <a:bodyPr vert="horz" lIns="91440" tIns="45720" rIns="91440" bIns="45720" rtlCol="0" anchor="ctr"/>
          <a:lstStyle>
            <a:lvl1pPr algn="r">
              <a:defRPr sz="2880">
                <a:solidFill>
                  <a:schemeClr val="tx1">
                    <a:tint val="75000"/>
                  </a:schemeClr>
                </a:solidFill>
              </a:defRPr>
            </a:lvl1pPr>
          </a:lstStyle>
          <a:p>
            <a:fld id="{B0AFEC9A-01A8-49CB-B12D-1A15EABE3EF9}" type="slidenum">
              <a:rPr lang="en-US" smtClean="0"/>
              <a:t>‹#›</a:t>
            </a:fld>
            <a:endParaRPr lang="en-US"/>
          </a:p>
        </p:txBody>
      </p:sp>
    </p:spTree>
    <p:extLst>
      <p:ext uri="{BB962C8B-B14F-4D97-AF65-F5344CB8AC3E}">
        <p14:creationId xmlns:p14="http://schemas.microsoft.com/office/powerpoint/2010/main" val="28173847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9456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40" indent="-548640" algn="l" defTabSz="219456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5920" indent="-548640" algn="l" defTabSz="219456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200" indent="-548640" algn="l" defTabSz="219456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4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776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04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32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2960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68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g"/><Relationship Id="rId4" Type="http://schemas.openxmlformats.org/officeDocument/2006/relationships/image" Target="../media/image3.jpe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000">
              <a:srgbClr val="FAEAB6"/>
            </a:gs>
            <a:gs pos="0">
              <a:srgbClr val="F8F0D3"/>
            </a:gs>
            <a:gs pos="43000">
              <a:srgbClr val="FCE291"/>
            </a:gs>
            <a:gs pos="96000">
              <a:srgbClr val="FFD85D"/>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322DF1-A9FB-5DB8-299A-8304624D9756}"/>
              </a:ext>
            </a:extLst>
          </p:cNvPr>
          <p:cNvSpPr/>
          <p:nvPr/>
        </p:nvSpPr>
        <p:spPr>
          <a:xfrm>
            <a:off x="0" y="180170"/>
            <a:ext cx="21945600" cy="32738230"/>
          </a:xfrm>
          <a:prstGeom prst="rect">
            <a:avLst/>
          </a:prstGeom>
          <a:noFill/>
          <a:ln w="92075">
            <a:solidFill>
              <a:srgbClr val="FFC000"/>
            </a:solidFill>
          </a:ln>
          <a:effectLst>
            <a:outerShdw blurRad="50800" dist="38100" dir="2700000" algn="tl"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6E2D25-79F3-6E42-DA76-8677552B3437}"/>
              </a:ext>
            </a:extLst>
          </p:cNvPr>
          <p:cNvSpPr/>
          <p:nvPr/>
        </p:nvSpPr>
        <p:spPr>
          <a:xfrm>
            <a:off x="0" y="0"/>
            <a:ext cx="21945599" cy="3412232"/>
          </a:xfrm>
          <a:prstGeom prst="rect">
            <a:avLst/>
          </a:prstGeom>
          <a:solidFill>
            <a:schemeClr val="accent4">
              <a:lumMod val="60000"/>
              <a:lumOff val="40000"/>
            </a:schemeClr>
          </a:solidFill>
          <a:ln>
            <a:noFill/>
          </a:ln>
          <a:effectLst>
            <a:outerShdw blurRad="1016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50000"/>
              </a:lnSpc>
              <a:spcBef>
                <a:spcPts val="0"/>
              </a:spcBef>
              <a:spcAft>
                <a:spcPts val="0"/>
              </a:spcAft>
            </a:pPr>
            <a:endParaRPr lang="en-US" dirty="0"/>
          </a:p>
        </p:txBody>
      </p:sp>
      <p:pic>
        <p:nvPicPr>
          <p:cNvPr id="4" name="Picture 3">
            <a:extLst>
              <a:ext uri="{FF2B5EF4-FFF2-40B4-BE49-F238E27FC236}">
                <a16:creationId xmlns:a16="http://schemas.microsoft.com/office/drawing/2014/main" id="{658BD33E-2DE7-E17A-22FF-7D5CD58662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5328" y="2407522"/>
            <a:ext cx="774016" cy="774016"/>
          </a:xfrm>
          <a:prstGeom prst="rect">
            <a:avLst/>
          </a:prstGeom>
          <a:noFill/>
          <a:ln>
            <a:noFill/>
          </a:ln>
        </p:spPr>
      </p:pic>
      <p:sp>
        <p:nvSpPr>
          <p:cNvPr id="6" name="TextBox 5">
            <a:extLst>
              <a:ext uri="{FF2B5EF4-FFF2-40B4-BE49-F238E27FC236}">
                <a16:creationId xmlns:a16="http://schemas.microsoft.com/office/drawing/2014/main" id="{4089E64D-72B1-EE62-2093-59AF84C93336}"/>
              </a:ext>
            </a:extLst>
          </p:cNvPr>
          <p:cNvSpPr txBox="1"/>
          <p:nvPr/>
        </p:nvSpPr>
        <p:spPr>
          <a:xfrm>
            <a:off x="6847187" y="2377495"/>
            <a:ext cx="8802113" cy="61407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marL="0" marR="0" algn="ctr">
              <a:lnSpc>
                <a:spcPct val="200000"/>
              </a:lnSpc>
              <a:spcBef>
                <a:spcPts val="0"/>
              </a:spcBef>
              <a:spcAft>
                <a:spcPts val="600"/>
              </a:spcAft>
            </a:pPr>
            <a:r>
              <a:rPr lang="en-US" sz="20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AMERICAN INTERNATIONAL UNIVERSITY–BANGLADESH (AIUB)</a:t>
            </a:r>
            <a:endPar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DEE5914-EAE8-B76D-ACFF-3B41EEB93999}"/>
              </a:ext>
            </a:extLst>
          </p:cNvPr>
          <p:cNvSpPr txBox="1"/>
          <p:nvPr/>
        </p:nvSpPr>
        <p:spPr>
          <a:xfrm>
            <a:off x="1421735" y="1117014"/>
            <a:ext cx="21141280" cy="2023374"/>
          </a:xfrm>
          <a:prstGeom prst="rect">
            <a:avLst/>
          </a:prstGeom>
          <a:noFill/>
          <a:effectLst>
            <a:outerShdw blurRad="152400" sx="102000" sy="102000" algn="ctr" rotWithShape="0">
              <a:prstClr val="black">
                <a:alpha val="44000"/>
              </a:prstClr>
            </a:outerShdw>
          </a:effectLst>
        </p:spPr>
        <p:txBody>
          <a:bodyPr wrap="square">
            <a:spAutoFit/>
          </a:bodyPr>
          <a:lstStyle/>
          <a:p>
            <a:pPr marL="0" marR="0">
              <a:lnSpc>
                <a:spcPct val="200000"/>
              </a:lnSpc>
              <a:spcBef>
                <a:spcPts val="0"/>
              </a:spcBef>
              <a:spcAft>
                <a:spcPts val="0"/>
              </a:spcAft>
            </a:pPr>
            <a:r>
              <a:rPr lang="en-US" sz="21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Members: SM Walid (23-50005-1), </a:t>
            </a:r>
            <a:r>
              <a:rPr lang="en-US" sz="21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Kawsar</a:t>
            </a:r>
            <a:r>
              <a:rPr lang="en-US" sz="21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Khan(23-50192-1), </a:t>
            </a:r>
            <a:r>
              <a:rPr lang="en-US" sz="21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Abir</a:t>
            </a:r>
            <a:r>
              <a:rPr lang="en-US" sz="21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Tirtha Das(23-50228-1), .Farhan </a:t>
            </a:r>
            <a:r>
              <a:rPr lang="en-US" sz="21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shahriar</a:t>
            </a:r>
            <a:r>
              <a:rPr lang="en-US" sz="21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Joy(23-50306-1), Abu </a:t>
            </a:r>
            <a:r>
              <a:rPr lang="en-US" sz="21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Bakkar</a:t>
            </a:r>
            <a:r>
              <a:rPr lang="en-US" sz="21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1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Siddik</a:t>
            </a:r>
            <a:r>
              <a:rPr lang="en-US" sz="21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(23-50049-1)</a:t>
            </a:r>
          </a:p>
          <a:p>
            <a:pPr marL="0" marR="0">
              <a:lnSpc>
                <a:spcPct val="200000"/>
              </a:lnSpc>
              <a:spcBef>
                <a:spcPts val="0"/>
              </a:spcBef>
              <a:spcAft>
                <a:spcPts val="0"/>
              </a:spcAft>
            </a:pPr>
            <a:r>
              <a:rPr lang="en-US" sz="21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en-US" sz="24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PHYSICS 1      Spring 2022-2023         Section: C1     Group: 04        </a:t>
            </a:r>
            <a:r>
              <a:rPr lang="en-US" sz="225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FACULTY OF SCIENCE &amp; TECHNOLOGY   DEPARTMENT OF PHYSICS</a:t>
            </a:r>
          </a:p>
          <a:p>
            <a:pPr marL="0" marR="0">
              <a:lnSpc>
                <a:spcPct val="200000"/>
              </a:lnSpc>
              <a:spcBef>
                <a:spcPts val="0"/>
              </a:spcBef>
              <a:spcAft>
                <a:spcPts val="0"/>
              </a:spcAft>
            </a:pPr>
            <a:endParaRPr lang="en-US" sz="21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p:txBody>
      </p:sp>
      <p:sp>
        <p:nvSpPr>
          <p:cNvPr id="17" name="Rectangle 3">
            <a:extLst>
              <a:ext uri="{FF2B5EF4-FFF2-40B4-BE49-F238E27FC236}">
                <a16:creationId xmlns:a16="http://schemas.microsoft.com/office/drawing/2014/main" id="{85F5F0A0-6208-AF48-2A55-E13FF73BABA6}"/>
              </a:ext>
            </a:extLst>
          </p:cNvPr>
          <p:cNvSpPr>
            <a:spLocks noChangeArrowheads="1"/>
          </p:cNvSpPr>
          <p:nvPr/>
        </p:nvSpPr>
        <p:spPr bwMode="auto">
          <a:xfrm>
            <a:off x="1554480" y="12954000"/>
            <a:ext cx="2194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a:extLst>
              <a:ext uri="{FF2B5EF4-FFF2-40B4-BE49-F238E27FC236}">
                <a16:creationId xmlns:a16="http://schemas.microsoft.com/office/drawing/2014/main" id="{4CC4ACCD-F2FF-F2D2-6C2C-26080B1E14E3}"/>
              </a:ext>
            </a:extLst>
          </p:cNvPr>
          <p:cNvSpPr txBox="1"/>
          <p:nvPr/>
        </p:nvSpPr>
        <p:spPr>
          <a:xfrm>
            <a:off x="905128" y="364870"/>
            <a:ext cx="20611259" cy="141577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a:lnSpc>
                <a:spcPct val="150000"/>
              </a:lnSpc>
              <a:spcBef>
                <a:spcPts val="0"/>
              </a:spcBef>
              <a:spcAft>
                <a:spcPts val="0"/>
              </a:spcAft>
            </a:pPr>
            <a:r>
              <a:rPr lang="en-US" sz="3600" b="1"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sz="3600" b="1" dirty="0">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THE EARLY PRECEDENCE OF RADIOACTIVITY </a:t>
            </a:r>
            <a:r>
              <a:rPr lang="en-US" sz="3200" b="1" dirty="0">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 </a:t>
            </a:r>
            <a:r>
              <a:rPr lang="en-US" sz="3600" b="1" dirty="0">
                <a:effectLst>
                  <a:outerShdw blurRad="38100" dist="38100" dir="2700000" algn="tl">
                    <a:srgbClr val="000000">
                      <a:alpha val="43137"/>
                    </a:srgbClr>
                  </a:outerShdw>
                </a:effectLst>
                <a:latin typeface="Baskerville Old Face" panose="02020602080505020303" pitchFamily="18" charset="0"/>
                <a:ea typeface="Calibri" panose="020F0502020204030204" pitchFamily="34" charset="0"/>
                <a:cs typeface="Times New Roman" panose="02020603050405020304" pitchFamily="18" charset="0"/>
              </a:rPr>
              <a:t>Henri Becquerel And His Pioneering Contributions</a:t>
            </a:r>
            <a:endParaRPr lang="en-US" sz="3600" dirty="0">
              <a:effectLst>
                <a:outerShdw blurRad="38100" dist="38100" dir="2700000" algn="tl">
                  <a:srgbClr val="000000">
                    <a:alpha val="43137"/>
                  </a:srgbClr>
                </a:outerShdw>
              </a:effectLst>
            </a:endParaRPr>
          </a:p>
          <a:p>
            <a:r>
              <a:rPr lang="en-US" sz="3200" dirty="0"/>
              <a:t>                        </a:t>
            </a:r>
          </a:p>
        </p:txBody>
      </p:sp>
      <p:cxnSp>
        <p:nvCxnSpPr>
          <p:cNvPr id="7" name="Straight Connector 6">
            <a:extLst>
              <a:ext uri="{FF2B5EF4-FFF2-40B4-BE49-F238E27FC236}">
                <a16:creationId xmlns:a16="http://schemas.microsoft.com/office/drawing/2014/main" id="{9C4326DC-80A4-58C3-E0FD-22518F17E0EC}"/>
              </a:ext>
            </a:extLst>
          </p:cNvPr>
          <p:cNvCxnSpPr>
            <a:cxnSpLocks/>
          </p:cNvCxnSpPr>
          <p:nvPr/>
        </p:nvCxnSpPr>
        <p:spPr>
          <a:xfrm>
            <a:off x="28747428" y="3687439"/>
            <a:ext cx="0" cy="27797760"/>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B7A07D9-5942-E14E-7AD8-A6D8D2B1A4C6}"/>
              </a:ext>
            </a:extLst>
          </p:cNvPr>
          <p:cNvGrpSpPr/>
          <p:nvPr/>
        </p:nvGrpSpPr>
        <p:grpSpPr>
          <a:xfrm>
            <a:off x="11681202" y="27768607"/>
            <a:ext cx="10006115" cy="3102360"/>
            <a:chOff x="12064936" y="25836215"/>
            <a:chExt cx="9644869" cy="3778371"/>
          </a:xfrm>
        </p:grpSpPr>
        <p:grpSp>
          <p:nvGrpSpPr>
            <p:cNvPr id="59" name="Group 58">
              <a:extLst>
                <a:ext uri="{FF2B5EF4-FFF2-40B4-BE49-F238E27FC236}">
                  <a16:creationId xmlns:a16="http://schemas.microsoft.com/office/drawing/2014/main" id="{430FCB66-A980-BC9A-CA41-C69F858C0389}"/>
                </a:ext>
              </a:extLst>
            </p:cNvPr>
            <p:cNvGrpSpPr/>
            <p:nvPr/>
          </p:nvGrpSpPr>
          <p:grpSpPr>
            <a:xfrm>
              <a:off x="12064936" y="25836215"/>
              <a:ext cx="9644869" cy="3778371"/>
              <a:chOff x="8959811" y="16593996"/>
              <a:chExt cx="9644868" cy="4180534"/>
            </a:xfrm>
            <a:gradFill>
              <a:gsLst>
                <a:gs pos="0">
                  <a:srgbClr val="FAEAB6"/>
                </a:gs>
                <a:gs pos="30000">
                  <a:srgbClr val="E3CE84"/>
                </a:gs>
                <a:gs pos="65000">
                  <a:srgbClr val="D6BF69"/>
                </a:gs>
                <a:gs pos="96000">
                  <a:srgbClr val="D7C06C"/>
                </a:gs>
              </a:gsLst>
              <a:lin ang="5400000" scaled="1"/>
            </a:gradFill>
            <a:effectLst>
              <a:outerShdw blurRad="228600" dist="50800" dir="5400000" algn="ctr" rotWithShape="0">
                <a:srgbClr val="000000">
                  <a:alpha val="99000"/>
                </a:srgbClr>
              </a:outerShdw>
            </a:effectLst>
          </p:grpSpPr>
          <p:sp>
            <p:nvSpPr>
              <p:cNvPr id="60" name="Rectangle: Rounded Corners 59">
                <a:extLst>
                  <a:ext uri="{FF2B5EF4-FFF2-40B4-BE49-F238E27FC236}">
                    <a16:creationId xmlns:a16="http://schemas.microsoft.com/office/drawing/2014/main" id="{8328010F-DE7D-E4DE-3DB8-E49EDD06A4BE}"/>
                  </a:ext>
                </a:extLst>
              </p:cNvPr>
              <p:cNvSpPr/>
              <p:nvPr/>
            </p:nvSpPr>
            <p:spPr>
              <a:xfrm>
                <a:off x="9072615" y="16623762"/>
                <a:ext cx="9419261" cy="4016449"/>
              </a:xfrm>
              <a:prstGeom prst="roundRect">
                <a:avLst>
                  <a:gd name="adj" fmla="val 28905"/>
                </a:avLst>
              </a:prstGeom>
              <a:grpFill/>
              <a:ln>
                <a:noFill/>
              </a:ln>
              <a:effectLst>
                <a:outerShdw blurRad="165100" dist="38100" dir="16200000" sx="101000" sy="101000"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7914BF8D-3E68-93E9-934E-9F2BEF5B713D}"/>
                  </a:ext>
                </a:extLst>
              </p:cNvPr>
              <p:cNvSpPr/>
              <p:nvPr/>
            </p:nvSpPr>
            <p:spPr>
              <a:xfrm>
                <a:off x="8959811" y="16593996"/>
                <a:ext cx="9644868" cy="4180534"/>
              </a:xfrm>
              <a:prstGeom prst="roundRect">
                <a:avLst>
                  <a:gd name="adj" fmla="val 28905"/>
                </a:avLst>
              </a:prstGeom>
              <a:grp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8A3FB840-9B91-2D07-419C-A89BC039CA43}"/>
                </a:ext>
              </a:extLst>
            </p:cNvPr>
            <p:cNvSpPr txBox="1"/>
            <p:nvPr/>
          </p:nvSpPr>
          <p:spPr>
            <a:xfrm>
              <a:off x="12577350" y="25958442"/>
              <a:ext cx="8620041" cy="2501454"/>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marL="0" marR="0">
                <a:lnSpc>
                  <a:spcPct val="150000"/>
                </a:lnSpc>
                <a:spcBef>
                  <a:spcPts val="0"/>
                </a:spcBef>
                <a:spcAft>
                  <a:spcPts val="600"/>
                </a:spcAft>
              </a:pPr>
              <a:r>
                <a:rPr lang="en-US" sz="32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7. Death</a:t>
              </a:r>
              <a:r>
                <a:rPr lang="en-US" sz="2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pPr>
              <a:r>
                <a:rPr lang="en-US" sz="24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Due to having a prolonged concatenation with radioactive, the radiation caused him illness and he left his contributions on his fellows with rest in peace on August 25</a:t>
              </a:r>
              <a:r>
                <a:rPr lang="en-US" sz="2400" baseline="300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th </a:t>
              </a:r>
              <a:r>
                <a:rPr lang="en-US" sz="24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,1908.</a:t>
              </a:r>
            </a:p>
          </p:txBody>
        </p:sp>
      </p:grpSp>
      <p:sp>
        <p:nvSpPr>
          <p:cNvPr id="37" name="Rectangle: Rounded Corners 36">
            <a:extLst>
              <a:ext uri="{FF2B5EF4-FFF2-40B4-BE49-F238E27FC236}">
                <a16:creationId xmlns:a16="http://schemas.microsoft.com/office/drawing/2014/main" id="{273A0A39-1FD4-198C-7FE3-773D97634706}"/>
              </a:ext>
            </a:extLst>
          </p:cNvPr>
          <p:cNvSpPr/>
          <p:nvPr/>
        </p:nvSpPr>
        <p:spPr>
          <a:xfrm>
            <a:off x="11427828" y="4286463"/>
            <a:ext cx="122320" cy="11785355"/>
          </a:xfrm>
          <a:prstGeom prst="roundRect">
            <a:avLst>
              <a:gd name="adj" fmla="val 50000"/>
            </a:avLst>
          </a:prstGeom>
          <a:solidFill>
            <a:srgbClr val="FFC000"/>
          </a:solidFill>
          <a:ln>
            <a:noFill/>
          </a:ln>
          <a:effectLst>
            <a:innerShdw blurRad="50800" dist="63500" dir="12000000">
              <a:prstClr val="black">
                <a:alpha val="5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4EE7729-60A8-76D2-545A-311D36511677}"/>
              </a:ext>
            </a:extLst>
          </p:cNvPr>
          <p:cNvSpPr/>
          <p:nvPr/>
        </p:nvSpPr>
        <p:spPr>
          <a:xfrm>
            <a:off x="11427828" y="17282159"/>
            <a:ext cx="122319" cy="13025179"/>
          </a:xfrm>
          <a:prstGeom prst="roundRect">
            <a:avLst>
              <a:gd name="adj" fmla="val 50000"/>
            </a:avLst>
          </a:prstGeom>
          <a:solidFill>
            <a:srgbClr val="FFC000"/>
          </a:solidFill>
          <a:ln>
            <a:noFill/>
          </a:ln>
          <a:effectLst>
            <a:innerShdw blurRad="50800" dist="63500" dir="12000000">
              <a:prstClr val="black">
                <a:alpha val="5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38">
            <a:extLst>
              <a:ext uri="{FF2B5EF4-FFF2-40B4-BE49-F238E27FC236}">
                <a16:creationId xmlns:a16="http://schemas.microsoft.com/office/drawing/2014/main" id="{E30A5DF9-146C-244C-894E-2BBEE6207D47}"/>
              </a:ext>
            </a:extLst>
          </p:cNvPr>
          <p:cNvSpPr/>
          <p:nvPr/>
        </p:nvSpPr>
        <p:spPr>
          <a:xfrm>
            <a:off x="11355238" y="3784754"/>
            <a:ext cx="274320" cy="274320"/>
          </a:xfrm>
          <a:prstGeom prst="diamond">
            <a:avLst/>
          </a:prstGeom>
          <a:solidFill>
            <a:srgbClr val="FFC000"/>
          </a:solidFill>
          <a:ln>
            <a:noFill/>
          </a:ln>
          <a:effectLst>
            <a:innerShdw blurRad="50800" dist="63500" dir="12000000">
              <a:prstClr val="black">
                <a:alpha val="5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a:extLst>
              <a:ext uri="{FF2B5EF4-FFF2-40B4-BE49-F238E27FC236}">
                <a16:creationId xmlns:a16="http://schemas.microsoft.com/office/drawing/2014/main" id="{9326D47B-09E4-F552-DA88-B1BA210D5363}"/>
              </a:ext>
            </a:extLst>
          </p:cNvPr>
          <p:cNvSpPr/>
          <p:nvPr/>
        </p:nvSpPr>
        <p:spPr>
          <a:xfrm>
            <a:off x="11351009" y="16507174"/>
            <a:ext cx="274320" cy="274320"/>
          </a:xfrm>
          <a:prstGeom prst="diamond">
            <a:avLst/>
          </a:prstGeom>
          <a:solidFill>
            <a:srgbClr val="FFC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iamond 40">
            <a:extLst>
              <a:ext uri="{FF2B5EF4-FFF2-40B4-BE49-F238E27FC236}">
                <a16:creationId xmlns:a16="http://schemas.microsoft.com/office/drawing/2014/main" id="{2EFBAB2D-1562-0DCA-14D5-C4BB72CB1CE1}"/>
              </a:ext>
            </a:extLst>
          </p:cNvPr>
          <p:cNvSpPr/>
          <p:nvPr/>
        </p:nvSpPr>
        <p:spPr>
          <a:xfrm>
            <a:off x="11351009" y="30533756"/>
            <a:ext cx="274320" cy="274320"/>
          </a:xfrm>
          <a:prstGeom prst="diamond">
            <a:avLst/>
          </a:prstGeom>
          <a:solidFill>
            <a:srgbClr val="FFC000"/>
          </a:solidFill>
          <a:ln>
            <a:noFill/>
          </a:ln>
          <a:effectLst>
            <a:innerShdw blurRad="50800" dist="63500" dir="12000000">
              <a:prstClr val="black">
                <a:alpha val="5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A2C84B6-26F6-3AC0-4D6A-D12AEAC12F57}"/>
              </a:ext>
            </a:extLst>
          </p:cNvPr>
          <p:cNvGrpSpPr/>
          <p:nvPr/>
        </p:nvGrpSpPr>
        <p:grpSpPr>
          <a:xfrm>
            <a:off x="11759192" y="3714052"/>
            <a:ext cx="10034008" cy="8385796"/>
            <a:chOff x="9072615" y="16623762"/>
            <a:chExt cx="9419262" cy="4016449"/>
          </a:xfrm>
          <a:gradFill>
            <a:gsLst>
              <a:gs pos="26000">
                <a:srgbClr val="FAEAB6"/>
              </a:gs>
              <a:gs pos="0">
                <a:srgbClr val="F8F0D3"/>
              </a:gs>
              <a:gs pos="54000">
                <a:srgbClr val="E0D095"/>
              </a:gs>
              <a:gs pos="96000">
                <a:srgbClr val="D6BE67"/>
              </a:gs>
            </a:gsLst>
            <a:lin ang="5400000" scaled="1"/>
          </a:gradFill>
          <a:effectLst>
            <a:outerShdw blurRad="228600" dist="50800" dir="5400000" algn="ctr" rotWithShape="0">
              <a:srgbClr val="000000">
                <a:alpha val="99000"/>
              </a:srgbClr>
            </a:outerShdw>
          </a:effectLst>
        </p:grpSpPr>
        <p:sp>
          <p:nvSpPr>
            <p:cNvPr id="48" name="Rectangle: Rounded Corners 47">
              <a:extLst>
                <a:ext uri="{FF2B5EF4-FFF2-40B4-BE49-F238E27FC236}">
                  <a16:creationId xmlns:a16="http://schemas.microsoft.com/office/drawing/2014/main" id="{3B235291-B1B3-4291-6A3B-4DF611DBB703}"/>
                </a:ext>
              </a:extLst>
            </p:cNvPr>
            <p:cNvSpPr/>
            <p:nvPr/>
          </p:nvSpPr>
          <p:spPr>
            <a:xfrm>
              <a:off x="9072615" y="16623762"/>
              <a:ext cx="9419261" cy="4016449"/>
            </a:xfrm>
            <a:prstGeom prst="roundRect">
              <a:avLst>
                <a:gd name="adj" fmla="val 12846"/>
              </a:avLst>
            </a:prstGeom>
            <a:grpFill/>
            <a:ln>
              <a:noFill/>
            </a:ln>
            <a:effectLst>
              <a:outerShdw blurRad="165100" dist="38100" dir="16200000" sx="101000" sy="101000"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863693B3-C6F6-2B86-A9C3-0194434CE8F9}"/>
                </a:ext>
              </a:extLst>
            </p:cNvPr>
            <p:cNvSpPr/>
            <p:nvPr/>
          </p:nvSpPr>
          <p:spPr>
            <a:xfrm>
              <a:off x="9079381" y="16733346"/>
              <a:ext cx="9412496" cy="3906865"/>
            </a:xfrm>
            <a:prstGeom prst="roundRect">
              <a:avLst>
                <a:gd name="adj" fmla="val 13028"/>
              </a:avLst>
            </a:prstGeom>
            <a:grp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FE7E91C0-043C-9B53-3AF4-4FBD209B26DA}"/>
              </a:ext>
            </a:extLst>
          </p:cNvPr>
          <p:cNvSpPr txBox="1"/>
          <p:nvPr/>
        </p:nvSpPr>
        <p:spPr>
          <a:xfrm>
            <a:off x="12109605" y="3777632"/>
            <a:ext cx="9565279" cy="301499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marL="0" marR="0">
              <a:lnSpc>
                <a:spcPct val="150000"/>
              </a:lnSpc>
              <a:spcBef>
                <a:spcPts val="0"/>
              </a:spcBef>
              <a:spcAft>
                <a:spcPts val="600"/>
              </a:spcAft>
            </a:pPr>
            <a:r>
              <a:rPr lang="en-US" sz="2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4. Experiments:</a:t>
            </a:r>
            <a:endParaRPr lang="en-US" sz="28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50000"/>
              </a:lnSpc>
              <a:spcBef>
                <a:spcPts val="600"/>
              </a:spcBef>
              <a:spcAft>
                <a:spcPts val="600"/>
              </a:spcAft>
              <a:buFont typeface="Wingdings" panose="05000000000000000000" pitchFamily="2" charset="2"/>
              <a:buChar char="q"/>
            </a:pPr>
            <a:r>
              <a:rPr lang="en-US" sz="22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Henri becquerel (1852 - 1908) dedicated most of his effort to luminescent based minerals with great zeal.</a:t>
            </a:r>
          </a:p>
          <a:p>
            <a:pPr marL="342900" marR="0" indent="-342900" algn="just">
              <a:lnSpc>
                <a:spcPct val="150000"/>
              </a:lnSpc>
              <a:spcBef>
                <a:spcPts val="600"/>
              </a:spcBef>
              <a:spcAft>
                <a:spcPts val="600"/>
              </a:spcAft>
              <a:buFont typeface="Wingdings" panose="05000000000000000000" pitchFamily="2" charset="2"/>
              <a:buChar char="q"/>
            </a:pPr>
            <a:r>
              <a:rPr lang="en-US" sz="22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Explored the phenomenon of radioactivity and phosphorescence effect by cathode ray examination.</a:t>
            </a:r>
          </a:p>
        </p:txBody>
      </p:sp>
      <p:pic>
        <p:nvPicPr>
          <p:cNvPr id="74" name="Picture 73" descr="Diagram&#10;&#10;Description automatically generated">
            <a:extLst>
              <a:ext uri="{FF2B5EF4-FFF2-40B4-BE49-F238E27FC236}">
                <a16:creationId xmlns:a16="http://schemas.microsoft.com/office/drawing/2014/main" id="{C76D1087-52D8-F8E7-5E1D-27EA2E5BD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361" y="9283995"/>
            <a:ext cx="3815498" cy="1669122"/>
          </a:xfrm>
          <a:prstGeom prst="roundRect">
            <a:avLst>
              <a:gd name="adj" fmla="val 4167"/>
            </a:avLst>
          </a:prstGeom>
          <a:solidFill>
            <a:srgbClr val="FFFFFF"/>
          </a:solidFill>
          <a:ln w="76200" cap="sq">
            <a:noFill/>
            <a:miter lim="800000"/>
          </a:ln>
          <a:effectLst>
            <a:outerShdw blurRad="317500" dist="76200" dir="7200000" sx="102000" sy="102000" algn="tr" rotWithShape="0">
              <a:prstClr val="black">
                <a:alpha val="60000"/>
              </a:prstClr>
            </a:outerShdw>
            <a:reflection blurRad="12700" stA="33000" endPos="28000" dist="5000" dir="5400000" sy="-100000" algn="bl" rotWithShape="0"/>
          </a:effectLst>
          <a:scene3d>
            <a:camera prst="orthographicFront">
              <a:rot lat="0" lon="0" rev="0"/>
            </a:camera>
            <a:lightRig rig="brightRoom" dir="t">
              <a:rot lat="0" lon="0" rev="600000"/>
            </a:lightRig>
          </a:scene3d>
          <a:sp3d prstMaterial="metal">
            <a:bevelT w="38100" h="57150" prst="angle"/>
          </a:sp3d>
        </p:spPr>
      </p:pic>
      <p:sp>
        <p:nvSpPr>
          <p:cNvPr id="75" name="TextBox 74">
            <a:extLst>
              <a:ext uri="{FF2B5EF4-FFF2-40B4-BE49-F238E27FC236}">
                <a16:creationId xmlns:a16="http://schemas.microsoft.com/office/drawing/2014/main" id="{440A9FBC-2C41-B221-9EB2-00131262F719}"/>
              </a:ext>
            </a:extLst>
          </p:cNvPr>
          <p:cNvSpPr txBox="1"/>
          <p:nvPr/>
        </p:nvSpPr>
        <p:spPr>
          <a:xfrm>
            <a:off x="14475121" y="11236029"/>
            <a:ext cx="4270874" cy="47259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Figure: Cathode ray experiment.</a:t>
            </a:r>
          </a:p>
        </p:txBody>
      </p:sp>
      <p:grpSp>
        <p:nvGrpSpPr>
          <p:cNvPr id="78" name="Group 77">
            <a:extLst>
              <a:ext uri="{FF2B5EF4-FFF2-40B4-BE49-F238E27FC236}">
                <a16:creationId xmlns:a16="http://schemas.microsoft.com/office/drawing/2014/main" id="{43B10DC9-C685-73C3-0880-E225E35A3C53}"/>
              </a:ext>
            </a:extLst>
          </p:cNvPr>
          <p:cNvGrpSpPr/>
          <p:nvPr/>
        </p:nvGrpSpPr>
        <p:grpSpPr>
          <a:xfrm>
            <a:off x="359828" y="31173879"/>
            <a:ext cx="22038147" cy="1549293"/>
            <a:chOff x="661382" y="30647260"/>
            <a:chExt cx="17457956" cy="1553161"/>
          </a:xfrm>
          <a:gradFill>
            <a:gsLst>
              <a:gs pos="63000">
                <a:srgbClr val="F7DD8B"/>
              </a:gs>
              <a:gs pos="41000">
                <a:srgbClr val="FCE291"/>
              </a:gs>
              <a:gs pos="87000">
                <a:srgbClr val="D6BF69"/>
              </a:gs>
              <a:gs pos="15000">
                <a:srgbClr val="D6BE68"/>
              </a:gs>
            </a:gsLst>
            <a:lin ang="5400000" scaled="1"/>
          </a:gradFill>
        </p:grpSpPr>
        <p:grpSp>
          <p:nvGrpSpPr>
            <p:cNvPr id="62" name="Group 61">
              <a:extLst>
                <a:ext uri="{FF2B5EF4-FFF2-40B4-BE49-F238E27FC236}">
                  <a16:creationId xmlns:a16="http://schemas.microsoft.com/office/drawing/2014/main" id="{FEC313A6-0FCD-FE4D-41E5-38CF4D4DEEE4}"/>
                </a:ext>
              </a:extLst>
            </p:cNvPr>
            <p:cNvGrpSpPr/>
            <p:nvPr/>
          </p:nvGrpSpPr>
          <p:grpSpPr>
            <a:xfrm>
              <a:off x="661382" y="30647260"/>
              <a:ext cx="16893261" cy="1538068"/>
              <a:chOff x="8949640" y="17279804"/>
              <a:chExt cx="9644868" cy="4180533"/>
            </a:xfrm>
            <a:grpFill/>
            <a:effectLst>
              <a:outerShdw blurRad="228600" dist="50800" dir="5400000" algn="ctr" rotWithShape="0">
                <a:srgbClr val="000000">
                  <a:alpha val="99000"/>
                </a:srgbClr>
              </a:outerShdw>
            </a:effectLst>
          </p:grpSpPr>
          <p:sp>
            <p:nvSpPr>
              <p:cNvPr id="63" name="Rectangle: Rounded Corners 62">
                <a:extLst>
                  <a:ext uri="{FF2B5EF4-FFF2-40B4-BE49-F238E27FC236}">
                    <a16:creationId xmlns:a16="http://schemas.microsoft.com/office/drawing/2014/main" id="{BA7F183C-E693-A871-75F9-8C4283D3022C}"/>
                  </a:ext>
                </a:extLst>
              </p:cNvPr>
              <p:cNvSpPr/>
              <p:nvPr/>
            </p:nvSpPr>
            <p:spPr>
              <a:xfrm>
                <a:off x="9062444" y="17361844"/>
                <a:ext cx="9419261" cy="4016450"/>
              </a:xfrm>
              <a:prstGeom prst="roundRect">
                <a:avLst>
                  <a:gd name="adj" fmla="val 50000"/>
                </a:avLst>
              </a:prstGeom>
              <a:grpFill/>
              <a:ln>
                <a:noFill/>
              </a:ln>
              <a:effectLst>
                <a:outerShdw blurRad="165100" dist="38100" dir="16200000" sx="101000" sy="101000"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22B933F7-95AF-7CA4-280C-3522DE771479}"/>
                  </a:ext>
                </a:extLst>
              </p:cNvPr>
              <p:cNvSpPr/>
              <p:nvPr/>
            </p:nvSpPr>
            <p:spPr>
              <a:xfrm>
                <a:off x="8949640" y="17279804"/>
                <a:ext cx="9644868" cy="4180533"/>
              </a:xfrm>
              <a:prstGeom prst="roundRect">
                <a:avLst>
                  <a:gd name="adj" fmla="val 50000"/>
                </a:avLst>
              </a:prstGeom>
              <a:grp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 name="TextBox 76">
              <a:extLst>
                <a:ext uri="{FF2B5EF4-FFF2-40B4-BE49-F238E27FC236}">
                  <a16:creationId xmlns:a16="http://schemas.microsoft.com/office/drawing/2014/main" id="{6DCAA876-622B-0BDC-EEFD-D4077CDE3951}"/>
                </a:ext>
              </a:extLst>
            </p:cNvPr>
            <p:cNvSpPr txBox="1"/>
            <p:nvPr/>
          </p:nvSpPr>
          <p:spPr>
            <a:xfrm>
              <a:off x="834499" y="30873678"/>
              <a:ext cx="17284839" cy="132674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000" b="1" dirty="0">
                  <a:effectLst>
                    <a:outerShdw blurRad="38100" dist="38100" dir="2700000" algn="tl">
                      <a:srgbClr val="000000">
                        <a:alpha val="43137"/>
                      </a:srgbClr>
                    </a:outerShdw>
                  </a:effectLst>
                </a:rPr>
                <a:t>References:</a:t>
              </a:r>
            </a:p>
            <a:p>
              <a:pPr algn="ctr"/>
              <a:r>
                <a:rPr lang="en-US" sz="200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[section 2,4,5] Book: Association for Science Education (ASE) (January 1, 1997)Henri Becquerel and Radioactivity: One Hundred Years of Radioactivity at </a:t>
              </a:r>
              <a:r>
                <a:rPr lang="en-US" sz="20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work.</a:t>
              </a:r>
            </a:p>
            <a:p>
              <a:pPr algn="ctr"/>
              <a:r>
                <a:rPr lang="en-US" sz="2000" dirty="0">
                  <a:solidFill>
                    <a:srgbClr val="202122"/>
                  </a:solidFill>
                  <a:effectLst>
                    <a:outerShdw blurRad="38100" dist="38100" dir="2700000" algn="tl">
                      <a:srgbClr val="000000">
                        <a:alpha val="43137"/>
                      </a:srgbClr>
                    </a:outerShdw>
                  </a:effectLst>
                  <a:latin typeface="Baskerville Old Face" panose="02020602080505020303" pitchFamily="18" charset="0"/>
                  <a:ea typeface="Times New Roman" panose="02020603050405020304" pitchFamily="18" charset="0"/>
                  <a:cs typeface="Arial" panose="020B0604020202020204" pitchFamily="34" charset="0"/>
                </a:rPr>
                <a:t>[section 3,5] Book: Marjorie C. Malley [2011]: Radioactivity: A history of a mysterious science, New York IL: Oxford University Press.</a:t>
              </a:r>
              <a:endParaRPr lang="en-US" sz="20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ctr">
                <a:buFont typeface="+mj-lt"/>
                <a:buAutoNum type="arabicPeriod"/>
              </a:pPr>
              <a:endParaRPr lang="en-US" sz="2000" dirty="0">
                <a:effectLst>
                  <a:outerShdw blurRad="38100" dist="38100" dir="2700000" algn="tl">
                    <a:srgbClr val="000000">
                      <a:alpha val="43137"/>
                    </a:srgbClr>
                  </a:outerShdw>
                </a:effectLst>
              </a:endParaRPr>
            </a:p>
          </p:txBody>
        </p:sp>
      </p:grpSp>
      <p:grpSp>
        <p:nvGrpSpPr>
          <p:cNvPr id="12" name="Group 11">
            <a:extLst>
              <a:ext uri="{FF2B5EF4-FFF2-40B4-BE49-F238E27FC236}">
                <a16:creationId xmlns:a16="http://schemas.microsoft.com/office/drawing/2014/main" id="{52B8666B-FE12-08B5-2F7D-1D8181E444FA}"/>
              </a:ext>
            </a:extLst>
          </p:cNvPr>
          <p:cNvGrpSpPr/>
          <p:nvPr/>
        </p:nvGrpSpPr>
        <p:grpSpPr>
          <a:xfrm>
            <a:off x="371578" y="11340885"/>
            <a:ext cx="10800314" cy="8659525"/>
            <a:chOff x="404612" y="9159375"/>
            <a:chExt cx="10566801" cy="8317984"/>
          </a:xfrm>
        </p:grpSpPr>
        <p:grpSp>
          <p:nvGrpSpPr>
            <p:cNvPr id="53" name="Group 52">
              <a:extLst>
                <a:ext uri="{FF2B5EF4-FFF2-40B4-BE49-F238E27FC236}">
                  <a16:creationId xmlns:a16="http://schemas.microsoft.com/office/drawing/2014/main" id="{B57F4015-4244-FDC8-EFB5-8FA279C27DCA}"/>
                </a:ext>
              </a:extLst>
            </p:cNvPr>
            <p:cNvGrpSpPr/>
            <p:nvPr/>
          </p:nvGrpSpPr>
          <p:grpSpPr>
            <a:xfrm>
              <a:off x="404612" y="9159375"/>
              <a:ext cx="10566801" cy="8317984"/>
              <a:chOff x="8944353" y="16623762"/>
              <a:chExt cx="9547523" cy="4250516"/>
            </a:xfrm>
            <a:gradFill>
              <a:gsLst>
                <a:gs pos="0">
                  <a:srgbClr val="FAEAB6"/>
                </a:gs>
                <a:gs pos="30000">
                  <a:srgbClr val="E3CE84"/>
                </a:gs>
                <a:gs pos="65000">
                  <a:srgbClr val="D6BF69"/>
                </a:gs>
                <a:gs pos="96000">
                  <a:srgbClr val="D7C06C"/>
                </a:gs>
              </a:gsLst>
              <a:lin ang="5400000" scaled="1"/>
            </a:gradFill>
            <a:effectLst>
              <a:outerShdw blurRad="228600" dist="50800" dir="5400000" algn="ctr" rotWithShape="0">
                <a:srgbClr val="000000">
                  <a:alpha val="99000"/>
                </a:srgbClr>
              </a:outerShdw>
            </a:effectLst>
          </p:grpSpPr>
          <p:sp>
            <p:nvSpPr>
              <p:cNvPr id="54" name="Rectangle: Rounded Corners 53">
                <a:extLst>
                  <a:ext uri="{FF2B5EF4-FFF2-40B4-BE49-F238E27FC236}">
                    <a16:creationId xmlns:a16="http://schemas.microsoft.com/office/drawing/2014/main" id="{259256B3-BFEC-0F2F-D428-EBF1A784AA99}"/>
                  </a:ext>
                </a:extLst>
              </p:cNvPr>
              <p:cNvSpPr/>
              <p:nvPr/>
            </p:nvSpPr>
            <p:spPr>
              <a:xfrm>
                <a:off x="9072615" y="16623762"/>
                <a:ext cx="9419261" cy="4016449"/>
              </a:xfrm>
              <a:prstGeom prst="roundRect">
                <a:avLst>
                  <a:gd name="adj" fmla="val 11842"/>
                </a:avLst>
              </a:prstGeom>
              <a:grpFill/>
              <a:ln>
                <a:noFill/>
              </a:ln>
              <a:effectLst>
                <a:outerShdw blurRad="165100" dist="38100" dir="16200000" sx="101000" sy="101000"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3D571E4F-E164-0B76-7495-60379893172A}"/>
                  </a:ext>
                </a:extLst>
              </p:cNvPr>
              <p:cNvSpPr/>
              <p:nvPr/>
            </p:nvSpPr>
            <p:spPr>
              <a:xfrm>
                <a:off x="8944353" y="16693744"/>
                <a:ext cx="9535379" cy="4180534"/>
              </a:xfrm>
              <a:prstGeom prst="roundRect">
                <a:avLst>
                  <a:gd name="adj" fmla="val 11394"/>
                </a:avLst>
              </a:prstGeom>
              <a:grp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4">
              <a:extLst>
                <a:ext uri="{FF2B5EF4-FFF2-40B4-BE49-F238E27FC236}">
                  <a16:creationId xmlns:a16="http://schemas.microsoft.com/office/drawing/2014/main" id="{4E749368-4210-E6C3-790A-0B80CF4ED19B}"/>
                </a:ext>
              </a:extLst>
            </p:cNvPr>
            <p:cNvSpPr>
              <a:spLocks noChangeArrowheads="1"/>
            </p:cNvSpPr>
            <p:nvPr/>
          </p:nvSpPr>
          <p:spPr bwMode="auto">
            <a:xfrm>
              <a:off x="874674" y="9612803"/>
              <a:ext cx="7698838" cy="126113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tabLst/>
              </a:pPr>
              <a:r>
                <a:rPr kumimoji="0" lang="en-US" altLang="en-US" sz="32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2. Biography: </a:t>
              </a:r>
              <a:endParaRPr kumimoji="0" lang="en-US" altLang="en-US" sz="240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pSp>
      <p:grpSp>
        <p:nvGrpSpPr>
          <p:cNvPr id="31" name="Group 30">
            <a:extLst>
              <a:ext uri="{FF2B5EF4-FFF2-40B4-BE49-F238E27FC236}">
                <a16:creationId xmlns:a16="http://schemas.microsoft.com/office/drawing/2014/main" id="{4380CF58-AFB5-DB69-F4CB-1A3C1A21FF24}"/>
              </a:ext>
            </a:extLst>
          </p:cNvPr>
          <p:cNvGrpSpPr/>
          <p:nvPr/>
        </p:nvGrpSpPr>
        <p:grpSpPr>
          <a:xfrm>
            <a:off x="336383" y="3600591"/>
            <a:ext cx="10918234" cy="7576336"/>
            <a:chOff x="426718" y="4386638"/>
            <a:chExt cx="10470068" cy="7765157"/>
          </a:xfrm>
        </p:grpSpPr>
        <p:grpSp>
          <p:nvGrpSpPr>
            <p:cNvPr id="56" name="Group 55">
              <a:extLst>
                <a:ext uri="{FF2B5EF4-FFF2-40B4-BE49-F238E27FC236}">
                  <a16:creationId xmlns:a16="http://schemas.microsoft.com/office/drawing/2014/main" id="{3AFF1E9F-CC1D-5D87-536F-A6AB509D3A4E}"/>
                </a:ext>
              </a:extLst>
            </p:cNvPr>
            <p:cNvGrpSpPr/>
            <p:nvPr/>
          </p:nvGrpSpPr>
          <p:grpSpPr>
            <a:xfrm>
              <a:off x="426718" y="4386638"/>
              <a:ext cx="10470068" cy="7765157"/>
              <a:chOff x="9072615" y="16623762"/>
              <a:chExt cx="9419261" cy="4289459"/>
            </a:xfrm>
            <a:gradFill>
              <a:gsLst>
                <a:gs pos="0">
                  <a:srgbClr val="FAEAB6"/>
                </a:gs>
                <a:gs pos="30000">
                  <a:srgbClr val="E3CE84"/>
                </a:gs>
                <a:gs pos="65000">
                  <a:srgbClr val="D6BF69"/>
                </a:gs>
                <a:gs pos="96000">
                  <a:srgbClr val="D7C06C"/>
                </a:gs>
              </a:gsLst>
              <a:lin ang="5400000" scaled="1"/>
            </a:gradFill>
            <a:effectLst>
              <a:outerShdw blurRad="228600" dist="50800" dir="5400000" algn="ctr" rotWithShape="0">
                <a:srgbClr val="000000">
                  <a:alpha val="99000"/>
                </a:srgbClr>
              </a:outerShdw>
            </a:effectLst>
          </p:grpSpPr>
          <p:sp>
            <p:nvSpPr>
              <p:cNvPr id="57" name="Rectangle: Rounded Corners 56">
                <a:extLst>
                  <a:ext uri="{FF2B5EF4-FFF2-40B4-BE49-F238E27FC236}">
                    <a16:creationId xmlns:a16="http://schemas.microsoft.com/office/drawing/2014/main" id="{3B9A8964-93B6-0F27-95C2-3223A526867F}"/>
                  </a:ext>
                </a:extLst>
              </p:cNvPr>
              <p:cNvSpPr/>
              <p:nvPr/>
            </p:nvSpPr>
            <p:spPr>
              <a:xfrm>
                <a:off x="9072615" y="16623762"/>
                <a:ext cx="9419261" cy="4016449"/>
              </a:xfrm>
              <a:prstGeom prst="roundRect">
                <a:avLst>
                  <a:gd name="adj" fmla="val 11335"/>
                </a:avLst>
              </a:prstGeom>
              <a:grpFill/>
              <a:ln>
                <a:noFill/>
              </a:ln>
              <a:effectLst>
                <a:outerShdw blurRad="165100" dist="38100" dir="16200000" sx="101000" sy="101000"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5871BAF3-E86D-4A95-B4F4-66E67126965D}"/>
                  </a:ext>
                </a:extLst>
              </p:cNvPr>
              <p:cNvSpPr/>
              <p:nvPr/>
            </p:nvSpPr>
            <p:spPr>
              <a:xfrm>
                <a:off x="9072615" y="16732687"/>
                <a:ext cx="9419261" cy="4180534"/>
              </a:xfrm>
              <a:prstGeom prst="roundRect">
                <a:avLst>
                  <a:gd name="adj" fmla="val 17396"/>
                </a:avLst>
              </a:prstGeom>
              <a:grp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E6EEBA8-23D8-750E-1F5A-D299F4A59BB7}"/>
                </a:ext>
              </a:extLst>
            </p:cNvPr>
            <p:cNvSpPr txBox="1"/>
            <p:nvPr/>
          </p:nvSpPr>
          <p:spPr>
            <a:xfrm>
              <a:off x="685001" y="4652928"/>
              <a:ext cx="9953502" cy="366420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marL="0" marR="0">
                <a:lnSpc>
                  <a:spcPct val="150000"/>
                </a:lnSpc>
                <a:spcBef>
                  <a:spcPts val="0"/>
                </a:spcBef>
                <a:spcAft>
                  <a:spcPts val="6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1. Background:</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pPr>
              <a:r>
                <a:rPr lang="en-US" sz="2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Medical imaging, cancer treatments, radiometric dating, research into the laws of nature and the origin of matter etc. require the knowledge of Radioactivity, that inspired us to know more about the origin of this discovery in more depth elaboration. Actually, radioactivity was discovered by a French Scientist Henri Becquerel (1852-1908). This poster will explore his pioneering contributions and his significant discoveries.</a:t>
              </a:r>
            </a:p>
          </p:txBody>
        </p:sp>
        <p:pic>
          <p:nvPicPr>
            <p:cNvPr id="8" name="Picture 7" descr="A person with a beard&#10;&#10;Description automatically generated with medium confidence">
              <a:extLst>
                <a:ext uri="{FF2B5EF4-FFF2-40B4-BE49-F238E27FC236}">
                  <a16:creationId xmlns:a16="http://schemas.microsoft.com/office/drawing/2014/main" id="{2C89A715-B657-D78D-E033-03052F7A0BEF}"/>
                </a:ext>
              </a:extLst>
            </p:cNvPr>
            <p:cNvPicPr>
              <a:picLocks noChangeAspect="1"/>
            </p:cNvPicPr>
            <p:nvPr/>
          </p:nvPicPr>
          <p:blipFill rotWithShape="1">
            <a:blip r:embed="rId4">
              <a:extLst>
                <a:ext uri="{28A0092B-C50C-407E-A947-70E740481C1C}">
                  <a14:useLocalDpi xmlns:a14="http://schemas.microsoft.com/office/drawing/2010/main" val="0"/>
                </a:ext>
              </a:extLst>
            </a:blip>
            <a:srcRect l="11104" t="1666" r="11511"/>
            <a:stretch/>
          </p:blipFill>
          <p:spPr>
            <a:xfrm>
              <a:off x="4307183" y="8143882"/>
              <a:ext cx="3023238" cy="3058705"/>
            </a:xfrm>
            <a:prstGeom prst="rect">
              <a:avLst/>
            </a:prstGeom>
            <a:ln w="76200">
              <a:solidFill>
                <a:srgbClr val="654747"/>
              </a:solidFill>
            </a:ln>
          </p:spPr>
        </p:pic>
        <p:sp>
          <p:nvSpPr>
            <p:cNvPr id="13" name="TextBox 12">
              <a:extLst>
                <a:ext uri="{FF2B5EF4-FFF2-40B4-BE49-F238E27FC236}">
                  <a16:creationId xmlns:a16="http://schemas.microsoft.com/office/drawing/2014/main" id="{42987096-6394-45A7-1C6A-DCF981AEC2A6}"/>
                </a:ext>
              </a:extLst>
            </p:cNvPr>
            <p:cNvSpPr txBox="1"/>
            <p:nvPr/>
          </p:nvSpPr>
          <p:spPr>
            <a:xfrm>
              <a:off x="3603743" y="11299020"/>
              <a:ext cx="5297173" cy="415498"/>
            </a:xfrm>
            <a:prstGeom prst="rect">
              <a:avLst/>
            </a:prstGeom>
            <a:noFill/>
          </p:spPr>
          <p:txBody>
            <a:bodyPr wrap="square" rtlCol="0">
              <a:spAutoFit/>
            </a:bodyPr>
            <a:lstStyle/>
            <a:p>
              <a:r>
                <a:rPr lang="en-US" sz="2100" b="1" dirty="0">
                  <a:effectLst>
                    <a:outerShdw blurRad="38100" dist="38100" dir="2700000" algn="tl">
                      <a:srgbClr val="000000">
                        <a:alpha val="43137"/>
                      </a:srgbClr>
                    </a:outerShdw>
                  </a:effectLst>
                </a:rPr>
                <a:t>Figure: </a:t>
              </a:r>
              <a:r>
                <a:rPr lang="en-US" sz="21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Henri Becquerel (1852-1908)</a:t>
              </a:r>
              <a:endParaRPr lang="en-US" sz="2100" b="1" dirty="0">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id="{A71F3925-AE66-0391-6FB0-B10519D64CE3}"/>
              </a:ext>
            </a:extLst>
          </p:cNvPr>
          <p:cNvGrpSpPr/>
          <p:nvPr/>
        </p:nvGrpSpPr>
        <p:grpSpPr>
          <a:xfrm>
            <a:off x="11790828" y="12297841"/>
            <a:ext cx="9896490" cy="9372191"/>
            <a:chOff x="9007448" y="16623762"/>
            <a:chExt cx="9644868" cy="4264674"/>
          </a:xfrm>
          <a:gradFill>
            <a:gsLst>
              <a:gs pos="17000">
                <a:srgbClr val="FAEAB6"/>
              </a:gs>
              <a:gs pos="53000">
                <a:srgbClr val="E3CE85"/>
              </a:gs>
              <a:gs pos="21000">
                <a:srgbClr val="F7E7B2"/>
              </a:gs>
              <a:gs pos="100000">
                <a:srgbClr val="CFB249"/>
              </a:gs>
            </a:gsLst>
            <a:lin ang="5400000" scaled="1"/>
          </a:gradFill>
          <a:effectLst>
            <a:outerShdw blurRad="228600" dist="50800" dir="5400000" algn="ctr" rotWithShape="0">
              <a:srgbClr val="000000">
                <a:alpha val="99000"/>
              </a:srgbClr>
            </a:outerShdw>
          </a:effectLst>
        </p:grpSpPr>
        <p:sp>
          <p:nvSpPr>
            <p:cNvPr id="45" name="Rectangle: Rounded Corners 44">
              <a:extLst>
                <a:ext uri="{FF2B5EF4-FFF2-40B4-BE49-F238E27FC236}">
                  <a16:creationId xmlns:a16="http://schemas.microsoft.com/office/drawing/2014/main" id="{B14AB8C4-A017-895F-1F5F-92CC7B83775D}"/>
                </a:ext>
              </a:extLst>
            </p:cNvPr>
            <p:cNvSpPr/>
            <p:nvPr/>
          </p:nvSpPr>
          <p:spPr>
            <a:xfrm>
              <a:off x="9072615" y="16623762"/>
              <a:ext cx="9419261" cy="4016449"/>
            </a:xfrm>
            <a:prstGeom prst="roundRect">
              <a:avLst>
                <a:gd name="adj" fmla="val 10982"/>
              </a:avLst>
            </a:prstGeom>
            <a:grpFill/>
            <a:ln>
              <a:noFill/>
            </a:ln>
            <a:effectLst>
              <a:outerShdw blurRad="165100" dist="38100" dir="16200000" sx="101000" sy="101000"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681D47F3-30E0-F4B4-54F3-467DE6D3B617}"/>
                </a:ext>
              </a:extLst>
            </p:cNvPr>
            <p:cNvSpPr/>
            <p:nvPr/>
          </p:nvSpPr>
          <p:spPr>
            <a:xfrm>
              <a:off x="9007448" y="16637332"/>
              <a:ext cx="9644868" cy="4251104"/>
            </a:xfrm>
            <a:prstGeom prst="roundRect">
              <a:avLst>
                <a:gd name="adj" fmla="val 11686"/>
              </a:avLst>
            </a:prstGeom>
            <a:grp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a:extLst>
              <a:ext uri="{FF2B5EF4-FFF2-40B4-BE49-F238E27FC236}">
                <a16:creationId xmlns:a16="http://schemas.microsoft.com/office/drawing/2014/main" id="{1BF9130C-9658-B5A4-B290-095F9B448814}"/>
              </a:ext>
            </a:extLst>
          </p:cNvPr>
          <p:cNvSpPr txBox="1"/>
          <p:nvPr/>
        </p:nvSpPr>
        <p:spPr>
          <a:xfrm>
            <a:off x="12071858" y="12629682"/>
            <a:ext cx="9379460" cy="843474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just">
              <a:lnSpc>
                <a:spcPct val="150000"/>
              </a:lnSpc>
            </a:pP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Contributions:</a:t>
            </a:r>
          </a:p>
          <a:p>
            <a:pPr marL="342900" indent="-342900" algn="just">
              <a:lnSpc>
                <a:spcPct val="150000"/>
              </a:lnSpc>
              <a:buFont typeface="Wingdings" panose="05000000000000000000" pitchFamily="2" charset="2"/>
              <a:buChar char="q"/>
            </a:pPr>
            <a:r>
              <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French academy of Sciences described his findings. </a:t>
            </a:r>
          </a:p>
          <a:p>
            <a:pPr marL="342900" indent="-342900" algn="just">
              <a:lnSpc>
                <a:spcPct val="150000"/>
              </a:lnSpc>
              <a:buFont typeface="Wingdings" panose="05000000000000000000" pitchFamily="2" charset="2"/>
              <a:buChar char="q"/>
            </a:pPr>
            <a:r>
              <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He did his experiment with Lumiere photographic plate with bromide emulsion in two sheets of very thick black paper so that the plate does not become clouded upon being exposed to sun for a day. </a:t>
            </a:r>
          </a:p>
          <a:p>
            <a:pPr marL="342900" indent="-342900" algn="just">
              <a:lnSpc>
                <a:spcPct val="150000"/>
              </a:lnSpc>
              <a:buFont typeface="Wingdings" panose="05000000000000000000" pitchFamily="2" charset="2"/>
              <a:buChar char="q"/>
            </a:pPr>
            <a:r>
              <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 negative image had been noticed on photographic plate.</a:t>
            </a:r>
          </a:p>
          <a:p>
            <a:pPr marL="342900" indent="-342900" algn="just">
              <a:lnSpc>
                <a:spcPct val="150000"/>
              </a:lnSpc>
              <a:buFont typeface="Wingdings" panose="05000000000000000000" pitchFamily="2" charset="2"/>
              <a:buChar char="q"/>
            </a:pPr>
            <a:endPar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q"/>
            </a:pPr>
            <a:endPar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q"/>
            </a:pPr>
            <a:endPar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q"/>
            </a:pPr>
            <a:endPar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q"/>
            </a:pPr>
            <a:endPar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q"/>
            </a:pPr>
            <a:endPar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q"/>
            </a:pPr>
            <a:endPar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q"/>
            </a:pPr>
            <a:r>
              <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He described the spontaneous ionization process of uranium salts.</a:t>
            </a:r>
          </a:p>
          <a:p>
            <a:pPr marL="342900" indent="-342900" algn="just">
              <a:lnSpc>
                <a:spcPct val="150000"/>
              </a:lnSpc>
              <a:buFont typeface="Wingdings" panose="05000000000000000000" pitchFamily="2" charset="2"/>
              <a:buChar char="q"/>
            </a:pPr>
            <a:r>
              <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This phenomenon is unlike x-ray mechanism.</a:t>
            </a:r>
          </a:p>
          <a:p>
            <a:pPr marL="342900" indent="-342900" algn="just">
              <a:lnSpc>
                <a:spcPct val="150000"/>
              </a:lnSpc>
              <a:buFont typeface="Wingdings" panose="05000000000000000000" pitchFamily="2" charset="2"/>
              <a:buChar char="q"/>
            </a:pPr>
            <a:r>
              <a:rPr lang="en-US" sz="21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Later His discovery used in medicine, MRI, money checker and for other purposes.</a:t>
            </a:r>
            <a:endParaRPr lang="en-US" sz="2100" dirty="0">
              <a:latin typeface="Arial" panose="020B0604020202020204" pitchFamily="34" charset="0"/>
              <a:cs typeface="Arial" panose="020B0604020202020204" pitchFamily="34" charset="0"/>
            </a:endParaRPr>
          </a:p>
        </p:txBody>
      </p:sp>
      <p:pic>
        <p:nvPicPr>
          <p:cNvPr id="66" name="Picture 65" descr="Text, letter&#10;&#10;Description automatically generated">
            <a:extLst>
              <a:ext uri="{FF2B5EF4-FFF2-40B4-BE49-F238E27FC236}">
                <a16:creationId xmlns:a16="http://schemas.microsoft.com/office/drawing/2014/main" id="{4D9DD86B-EBD9-2C35-F527-00F43C74F25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6300"/>
                    </a14:imgEffect>
                  </a14:imgLayer>
                </a14:imgProps>
              </a:ext>
              <a:ext uri="{28A0092B-C50C-407E-A947-70E740481C1C}">
                <a14:useLocalDpi xmlns:a14="http://schemas.microsoft.com/office/drawing/2010/main" val="0"/>
              </a:ext>
            </a:extLst>
          </a:blip>
          <a:stretch>
            <a:fillRect/>
          </a:stretch>
        </p:blipFill>
        <p:spPr>
          <a:xfrm>
            <a:off x="12212808" y="15956143"/>
            <a:ext cx="4597639" cy="2568868"/>
          </a:xfrm>
          <a:prstGeom prst="roundRect">
            <a:avLst>
              <a:gd name="adj" fmla="val 3721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0" name="TextBox 69">
            <a:extLst>
              <a:ext uri="{FF2B5EF4-FFF2-40B4-BE49-F238E27FC236}">
                <a16:creationId xmlns:a16="http://schemas.microsoft.com/office/drawing/2014/main" id="{7960C741-CDE6-6CC2-A60E-D2DC13C4E07E}"/>
              </a:ext>
            </a:extLst>
          </p:cNvPr>
          <p:cNvSpPr txBox="1"/>
          <p:nvPr/>
        </p:nvSpPr>
        <p:spPr>
          <a:xfrm>
            <a:off x="14006867" y="18611020"/>
            <a:ext cx="6464281" cy="415498"/>
          </a:xfrm>
          <a:prstGeom prst="rect">
            <a:avLst/>
          </a:prstGeom>
          <a:noFill/>
        </p:spPr>
        <p:txBody>
          <a:bodyPr wrap="square" rtlCol="0">
            <a:spAutoFit/>
          </a:bodyPr>
          <a:lstStyle/>
          <a:p>
            <a:r>
              <a:rPr lang="en-US" sz="2100" b="1" dirty="0">
                <a:effectLst>
                  <a:outerShdw blurRad="38100" dist="38100" dir="2700000" algn="tl">
                    <a:srgbClr val="000000">
                      <a:alpha val="43137"/>
                    </a:srgbClr>
                  </a:outerShdw>
                </a:effectLst>
              </a:rPr>
              <a:t>Figure: Negative photo effect of Uranium salt.</a:t>
            </a:r>
          </a:p>
        </p:txBody>
      </p:sp>
      <p:pic>
        <p:nvPicPr>
          <p:cNvPr id="23" name="Picture 22" descr="A close-up of a person's eye&#10;&#10;Description automatically generated with medium confidence">
            <a:extLst>
              <a:ext uri="{FF2B5EF4-FFF2-40B4-BE49-F238E27FC236}">
                <a16:creationId xmlns:a16="http://schemas.microsoft.com/office/drawing/2014/main" id="{E8B2F5E1-C7E9-116F-1C95-2BE04D0A69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04493" y="15949126"/>
            <a:ext cx="4166442" cy="2582901"/>
          </a:xfrm>
          <a:prstGeom prst="roundRect">
            <a:avLst>
              <a:gd name="adj" fmla="val 331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65" name="Group 64">
            <a:extLst>
              <a:ext uri="{FF2B5EF4-FFF2-40B4-BE49-F238E27FC236}">
                <a16:creationId xmlns:a16="http://schemas.microsoft.com/office/drawing/2014/main" id="{254B14F3-3A75-7F45-E039-5DAB3A2F3630}"/>
              </a:ext>
            </a:extLst>
          </p:cNvPr>
          <p:cNvGrpSpPr/>
          <p:nvPr/>
        </p:nvGrpSpPr>
        <p:grpSpPr>
          <a:xfrm>
            <a:off x="11808778" y="21815429"/>
            <a:ext cx="9847152" cy="5838082"/>
            <a:chOff x="11957806" y="19736436"/>
            <a:chExt cx="9654579" cy="5838082"/>
          </a:xfrm>
        </p:grpSpPr>
        <p:grpSp>
          <p:nvGrpSpPr>
            <p:cNvPr id="43" name="Group 42">
              <a:extLst>
                <a:ext uri="{FF2B5EF4-FFF2-40B4-BE49-F238E27FC236}">
                  <a16:creationId xmlns:a16="http://schemas.microsoft.com/office/drawing/2014/main" id="{C42A5687-39B1-94EA-C3AD-5E2391BC70F0}"/>
                </a:ext>
              </a:extLst>
            </p:cNvPr>
            <p:cNvGrpSpPr/>
            <p:nvPr/>
          </p:nvGrpSpPr>
          <p:grpSpPr>
            <a:xfrm>
              <a:off x="11957806" y="19736436"/>
              <a:ext cx="9654579" cy="5838082"/>
              <a:chOff x="9072234" y="16623762"/>
              <a:chExt cx="9419642" cy="4699914"/>
            </a:xfrm>
            <a:gradFill>
              <a:gsLst>
                <a:gs pos="0">
                  <a:srgbClr val="FAEAB6"/>
                </a:gs>
                <a:gs pos="30000">
                  <a:srgbClr val="EAD68F"/>
                </a:gs>
                <a:gs pos="73000">
                  <a:srgbClr val="E0C975"/>
                </a:gs>
                <a:gs pos="96000">
                  <a:srgbClr val="CFB249"/>
                </a:gs>
              </a:gsLst>
              <a:lin ang="5400000" scaled="1"/>
            </a:gradFill>
            <a:effectLst>
              <a:outerShdw blurRad="228600" dist="50800" dir="5400000" algn="ctr" rotWithShape="0">
                <a:srgbClr val="000000">
                  <a:alpha val="99000"/>
                </a:srgbClr>
              </a:outerShdw>
            </a:effectLst>
          </p:grpSpPr>
          <p:sp>
            <p:nvSpPr>
              <p:cNvPr id="42" name="Rectangle: Rounded Corners 41">
                <a:extLst>
                  <a:ext uri="{FF2B5EF4-FFF2-40B4-BE49-F238E27FC236}">
                    <a16:creationId xmlns:a16="http://schemas.microsoft.com/office/drawing/2014/main" id="{A4F97B75-A5BA-C995-4DA8-CCEC9247BAB2}"/>
                  </a:ext>
                </a:extLst>
              </p:cNvPr>
              <p:cNvSpPr/>
              <p:nvPr/>
            </p:nvSpPr>
            <p:spPr>
              <a:xfrm>
                <a:off x="9072615" y="16623762"/>
                <a:ext cx="9419261" cy="4016449"/>
              </a:xfrm>
              <a:prstGeom prst="roundRect">
                <a:avLst>
                  <a:gd name="adj" fmla="val 12746"/>
                </a:avLst>
              </a:prstGeom>
              <a:grpFill/>
              <a:ln>
                <a:noFill/>
              </a:ln>
              <a:effectLst>
                <a:outerShdw blurRad="165100" dist="38100" dir="16200000" sx="101000" sy="101000"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1E133F52-3312-4DF5-A951-50287465D62F}"/>
                  </a:ext>
                </a:extLst>
              </p:cNvPr>
              <p:cNvSpPr/>
              <p:nvPr/>
            </p:nvSpPr>
            <p:spPr>
              <a:xfrm>
                <a:off x="9072234" y="17143142"/>
                <a:ext cx="9419261" cy="4180534"/>
              </a:xfrm>
              <a:prstGeom prst="roundRect">
                <a:avLst>
                  <a:gd name="adj" fmla="val 17679"/>
                </a:avLst>
              </a:prstGeom>
              <a:grp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extBox 25">
              <a:extLst>
                <a:ext uri="{FF2B5EF4-FFF2-40B4-BE49-F238E27FC236}">
                  <a16:creationId xmlns:a16="http://schemas.microsoft.com/office/drawing/2014/main" id="{880A6046-C528-2DF3-C2B9-74733F32C869}"/>
                </a:ext>
              </a:extLst>
            </p:cNvPr>
            <p:cNvSpPr txBox="1"/>
            <p:nvPr/>
          </p:nvSpPr>
          <p:spPr>
            <a:xfrm>
              <a:off x="12113279" y="19745503"/>
              <a:ext cx="9318192" cy="278704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marL="0" marR="0" algn="just">
                <a:lnSpc>
                  <a:spcPct val="150000"/>
                </a:lnSpc>
                <a:spcBef>
                  <a:spcPts val="0"/>
                </a:spcBef>
                <a:spcAft>
                  <a:spcPts val="600"/>
                </a:spcAft>
              </a:pPr>
              <a:r>
                <a:rPr lang="en-US" sz="32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6. Honor</a:t>
              </a:r>
              <a:r>
                <a:rPr lang="en-US" sz="2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and Awards: </a:t>
              </a:r>
              <a:endParaRPr lang="en-US" sz="28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q"/>
              </a:pPr>
              <a:r>
                <a:rPr lang="en-US" sz="2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Henry Becquerel</a:t>
              </a:r>
              <a:r>
                <a:rPr lang="en-US" sz="20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(1852 - 1908) awarded Nobel prize</a:t>
              </a:r>
              <a:r>
                <a:rPr lang="en-US" sz="2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in Physics with Marie Curie and Pierre Curie in 1903.</a:t>
              </a:r>
            </a:p>
            <a:p>
              <a:pPr marL="342900" marR="0" lvl="0" indent="-342900" algn="just">
                <a:lnSpc>
                  <a:spcPct val="150000"/>
                </a:lnSpc>
                <a:spcBef>
                  <a:spcPts val="0"/>
                </a:spcBef>
                <a:spcAft>
                  <a:spcPts val="0"/>
                </a:spcAft>
                <a:buFont typeface="Wingdings" panose="05000000000000000000" pitchFamily="2" charset="2"/>
                <a:buChar char="q"/>
              </a:pPr>
              <a:r>
                <a:rPr lang="en-US" sz="2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In 1900, the Rumford medal had been also awarded to him for the discovery of uranium.</a:t>
              </a:r>
            </a:p>
          </p:txBody>
        </p:sp>
      </p:grpSp>
      <p:pic>
        <p:nvPicPr>
          <p:cNvPr id="27" name="Picture 26" descr="A coin with a person's face on it&#10;&#10;Description automatically generated with medium confidence">
            <a:extLst>
              <a:ext uri="{FF2B5EF4-FFF2-40B4-BE49-F238E27FC236}">
                <a16:creationId xmlns:a16="http://schemas.microsoft.com/office/drawing/2014/main" id="{E57E1640-B01E-11AB-353A-35EA92D05B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47980" y="24280106"/>
            <a:ext cx="4627216" cy="2710304"/>
          </a:xfrm>
          <a:prstGeom prst="roundRect">
            <a:avLst>
              <a:gd name="adj" fmla="val 41561"/>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9" name="TextBox 28">
            <a:extLst>
              <a:ext uri="{FF2B5EF4-FFF2-40B4-BE49-F238E27FC236}">
                <a16:creationId xmlns:a16="http://schemas.microsoft.com/office/drawing/2014/main" id="{0F885A98-6A34-8B42-29C5-7B912FD0FE50}"/>
              </a:ext>
            </a:extLst>
          </p:cNvPr>
          <p:cNvSpPr txBox="1"/>
          <p:nvPr/>
        </p:nvSpPr>
        <p:spPr>
          <a:xfrm>
            <a:off x="15013526" y="26993403"/>
            <a:ext cx="5686527"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Figure: Nobel prize medal.</a:t>
            </a:r>
          </a:p>
        </p:txBody>
      </p:sp>
      <p:grpSp>
        <p:nvGrpSpPr>
          <p:cNvPr id="11" name="Group 10">
            <a:extLst>
              <a:ext uri="{FF2B5EF4-FFF2-40B4-BE49-F238E27FC236}">
                <a16:creationId xmlns:a16="http://schemas.microsoft.com/office/drawing/2014/main" id="{D6EFDE03-495B-2C9D-140A-E2C9794D686D}"/>
              </a:ext>
            </a:extLst>
          </p:cNvPr>
          <p:cNvGrpSpPr/>
          <p:nvPr/>
        </p:nvGrpSpPr>
        <p:grpSpPr>
          <a:xfrm>
            <a:off x="349605" y="20209563"/>
            <a:ext cx="11340274" cy="10754050"/>
            <a:chOff x="621126" y="18686656"/>
            <a:chExt cx="10313471" cy="7286509"/>
          </a:xfrm>
        </p:grpSpPr>
        <p:grpSp>
          <p:nvGrpSpPr>
            <p:cNvPr id="50" name="Group 49">
              <a:extLst>
                <a:ext uri="{FF2B5EF4-FFF2-40B4-BE49-F238E27FC236}">
                  <a16:creationId xmlns:a16="http://schemas.microsoft.com/office/drawing/2014/main" id="{62F533B6-A06B-9C3D-916E-4218C0ACAB97}"/>
                </a:ext>
              </a:extLst>
            </p:cNvPr>
            <p:cNvGrpSpPr/>
            <p:nvPr/>
          </p:nvGrpSpPr>
          <p:grpSpPr>
            <a:xfrm>
              <a:off x="621126" y="18686656"/>
              <a:ext cx="9911825" cy="7286509"/>
              <a:chOff x="8978436" y="16623762"/>
              <a:chExt cx="9457604" cy="4256075"/>
            </a:xfrm>
            <a:gradFill>
              <a:gsLst>
                <a:gs pos="0">
                  <a:srgbClr val="FAEAB6"/>
                </a:gs>
                <a:gs pos="30000">
                  <a:srgbClr val="E3CE84"/>
                </a:gs>
                <a:gs pos="65000">
                  <a:srgbClr val="D6BF69"/>
                </a:gs>
                <a:gs pos="96000">
                  <a:srgbClr val="D7C06C"/>
                </a:gs>
              </a:gsLst>
              <a:lin ang="5400000" scaled="1"/>
            </a:gradFill>
            <a:effectLst>
              <a:outerShdw blurRad="228600" dist="50800" dir="5400000" algn="ctr" rotWithShape="0">
                <a:srgbClr val="000000">
                  <a:alpha val="99000"/>
                </a:srgbClr>
              </a:outerShdw>
            </a:effectLst>
          </p:grpSpPr>
          <p:sp>
            <p:nvSpPr>
              <p:cNvPr id="51" name="Rectangle: Rounded Corners 50">
                <a:extLst>
                  <a:ext uri="{FF2B5EF4-FFF2-40B4-BE49-F238E27FC236}">
                    <a16:creationId xmlns:a16="http://schemas.microsoft.com/office/drawing/2014/main" id="{2886A3ED-2614-458E-D6E5-8060A6892BB1}"/>
                  </a:ext>
                </a:extLst>
              </p:cNvPr>
              <p:cNvSpPr/>
              <p:nvPr/>
            </p:nvSpPr>
            <p:spPr>
              <a:xfrm>
                <a:off x="9016779" y="16623762"/>
                <a:ext cx="9419261" cy="4016449"/>
              </a:xfrm>
              <a:prstGeom prst="roundRect">
                <a:avLst>
                  <a:gd name="adj" fmla="val 9342"/>
                </a:avLst>
              </a:prstGeom>
              <a:grpFill/>
              <a:ln>
                <a:noFill/>
              </a:ln>
              <a:effectLst>
                <a:outerShdw blurRad="165100" dist="38100" dir="16200000" sx="101000" sy="101000"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9FE14D34-7E30-E7C8-B630-AAD7A86C3CAD}"/>
                  </a:ext>
                </a:extLst>
              </p:cNvPr>
              <p:cNvSpPr/>
              <p:nvPr/>
            </p:nvSpPr>
            <p:spPr>
              <a:xfrm>
                <a:off x="8978436" y="16699303"/>
                <a:ext cx="9457603" cy="4180534"/>
              </a:xfrm>
              <a:prstGeom prst="roundRect">
                <a:avLst>
                  <a:gd name="adj" fmla="val 9004"/>
                </a:avLst>
              </a:prstGeom>
              <a:grp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CECB37CB-E772-ABAD-3A52-BD831037A344}"/>
                </a:ext>
              </a:extLst>
            </p:cNvPr>
            <p:cNvSpPr txBox="1"/>
            <p:nvPr/>
          </p:nvSpPr>
          <p:spPr>
            <a:xfrm>
              <a:off x="1375495" y="19178460"/>
              <a:ext cx="9559102" cy="117332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marL="0" marR="0">
                <a:lnSpc>
                  <a:spcPct val="150000"/>
                </a:lnSpc>
                <a:spcBef>
                  <a:spcPts val="0"/>
                </a:spcBef>
                <a:spcAft>
                  <a:spcPts val="600"/>
                </a:spcAft>
              </a:pPr>
              <a:r>
                <a:rPr lang="en-US" sz="36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3. Early life:</a:t>
              </a:r>
              <a:endParaRPr lang="en-US" sz="36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a:p>
              <a:pPr marR="0">
                <a:lnSpc>
                  <a:spcPct val="150000"/>
                </a:lnSpc>
                <a:spcBef>
                  <a:spcPts val="0"/>
                </a:spcBef>
                <a:spcAft>
                  <a:spcPts val="600"/>
                </a:spcAft>
              </a:pP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5" name="Hexagon 14">
            <a:extLst>
              <a:ext uri="{FF2B5EF4-FFF2-40B4-BE49-F238E27FC236}">
                <a16:creationId xmlns:a16="http://schemas.microsoft.com/office/drawing/2014/main" id="{82CDF26E-FBAE-E769-2429-38A05E9A0FC5}"/>
              </a:ext>
            </a:extLst>
          </p:cNvPr>
          <p:cNvSpPr/>
          <p:nvPr/>
        </p:nvSpPr>
        <p:spPr>
          <a:xfrm>
            <a:off x="624343" y="13554164"/>
            <a:ext cx="3866999" cy="1857375"/>
          </a:xfrm>
          <a:prstGeom prst="hexagon">
            <a:avLst>
              <a:gd name="adj" fmla="val 42523"/>
              <a:gd name="vf" fmla="val 115470"/>
            </a:avLst>
          </a:prstGeom>
          <a:solidFill>
            <a:schemeClr val="accent5">
              <a:lumMod val="40000"/>
              <a:lumOff val="60000"/>
            </a:schemeClr>
          </a:solidFill>
          <a:ln>
            <a:noFill/>
          </a:ln>
          <a:effectLst>
            <a:outerShdw blurRad="355600" dist="76200" dir="16800000" sx="103000" sy="103000" algn="l" rotWithShape="0">
              <a:prstClr val="black">
                <a:alpha val="75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D0D008B1-3A82-DA12-D4ED-0EE40AEDA779}"/>
              </a:ext>
            </a:extLst>
          </p:cNvPr>
          <p:cNvSpPr/>
          <p:nvPr/>
        </p:nvSpPr>
        <p:spPr>
          <a:xfrm>
            <a:off x="4165511" y="12114021"/>
            <a:ext cx="4001454" cy="1757498"/>
          </a:xfrm>
          <a:prstGeom prst="hexagon">
            <a:avLst>
              <a:gd name="adj" fmla="val 42523"/>
              <a:gd name="vf" fmla="val 115470"/>
            </a:avLst>
          </a:prstGeom>
          <a:solidFill>
            <a:schemeClr val="accent5">
              <a:lumMod val="40000"/>
              <a:lumOff val="60000"/>
            </a:schemeClr>
          </a:solidFill>
          <a:ln>
            <a:noFill/>
          </a:ln>
          <a:effectLst>
            <a:outerShdw blurRad="355600" dist="76200" dir="16800000" sx="103000" sy="103000" algn="l" rotWithShape="0">
              <a:prstClr val="black">
                <a:alpha val="75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F7B67934-DD11-339C-3B57-4D7459D9B02B}"/>
              </a:ext>
            </a:extLst>
          </p:cNvPr>
          <p:cNvSpPr/>
          <p:nvPr/>
        </p:nvSpPr>
        <p:spPr>
          <a:xfrm>
            <a:off x="7718134" y="13555250"/>
            <a:ext cx="3395336" cy="1855201"/>
          </a:xfrm>
          <a:prstGeom prst="hexagon">
            <a:avLst>
              <a:gd name="adj" fmla="val 42523"/>
              <a:gd name="vf" fmla="val 115470"/>
            </a:avLst>
          </a:prstGeom>
          <a:solidFill>
            <a:schemeClr val="accent5">
              <a:lumMod val="40000"/>
              <a:lumOff val="60000"/>
            </a:schemeClr>
          </a:solidFill>
          <a:ln>
            <a:noFill/>
          </a:ln>
          <a:effectLst>
            <a:outerShdw blurRad="355600" dist="76200" dir="16800000" sx="103000" sy="103000" algn="l" rotWithShape="0">
              <a:prstClr val="black">
                <a:alpha val="75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1CCD7C6D-4483-D0F9-82D6-083A710F91BC}"/>
              </a:ext>
            </a:extLst>
          </p:cNvPr>
          <p:cNvSpPr/>
          <p:nvPr/>
        </p:nvSpPr>
        <p:spPr>
          <a:xfrm>
            <a:off x="7598533" y="16075212"/>
            <a:ext cx="3334434" cy="1670507"/>
          </a:xfrm>
          <a:prstGeom prst="hexagon">
            <a:avLst>
              <a:gd name="adj" fmla="val 44602"/>
              <a:gd name="vf" fmla="val 115470"/>
            </a:avLst>
          </a:prstGeom>
          <a:solidFill>
            <a:schemeClr val="accent5">
              <a:lumMod val="40000"/>
              <a:lumOff val="60000"/>
            </a:schemeClr>
          </a:solidFill>
          <a:ln>
            <a:noFill/>
          </a:ln>
          <a:effectLst>
            <a:outerShdw blurRad="355600" dist="76200" dir="16800000" sx="103000" sy="103000" algn="l" rotWithShape="0">
              <a:prstClr val="black">
                <a:alpha val="75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Hexagon 32">
            <a:extLst>
              <a:ext uri="{FF2B5EF4-FFF2-40B4-BE49-F238E27FC236}">
                <a16:creationId xmlns:a16="http://schemas.microsoft.com/office/drawing/2014/main" id="{07175409-21C4-5A80-F6E3-6C293B186C30}"/>
              </a:ext>
            </a:extLst>
          </p:cNvPr>
          <p:cNvSpPr/>
          <p:nvPr/>
        </p:nvSpPr>
        <p:spPr>
          <a:xfrm>
            <a:off x="1092447" y="16154472"/>
            <a:ext cx="3609907" cy="1670506"/>
          </a:xfrm>
          <a:prstGeom prst="hexagon">
            <a:avLst>
              <a:gd name="adj" fmla="val 42523"/>
              <a:gd name="vf" fmla="val 115470"/>
            </a:avLst>
          </a:prstGeom>
          <a:solidFill>
            <a:schemeClr val="accent5">
              <a:lumMod val="40000"/>
              <a:lumOff val="60000"/>
            </a:schemeClr>
          </a:solidFill>
          <a:ln>
            <a:noFill/>
          </a:ln>
          <a:effectLst>
            <a:outerShdw blurRad="355600" dist="76200" dir="16800000" sx="103000" sy="103000" algn="l" rotWithShape="0">
              <a:prstClr val="black">
                <a:alpha val="75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Hexagon 34">
            <a:extLst>
              <a:ext uri="{FF2B5EF4-FFF2-40B4-BE49-F238E27FC236}">
                <a16:creationId xmlns:a16="http://schemas.microsoft.com/office/drawing/2014/main" id="{DCB65210-CD9D-BEF5-F1D7-0B9A9C30289F}"/>
              </a:ext>
            </a:extLst>
          </p:cNvPr>
          <p:cNvSpPr/>
          <p:nvPr/>
        </p:nvSpPr>
        <p:spPr>
          <a:xfrm>
            <a:off x="4087659" y="18038853"/>
            <a:ext cx="4001456" cy="1698854"/>
          </a:xfrm>
          <a:prstGeom prst="hexagon">
            <a:avLst>
              <a:gd name="adj" fmla="val 42523"/>
              <a:gd name="vf" fmla="val 115470"/>
            </a:avLst>
          </a:prstGeom>
          <a:solidFill>
            <a:schemeClr val="accent5">
              <a:lumMod val="40000"/>
              <a:lumOff val="60000"/>
            </a:schemeClr>
          </a:solidFill>
          <a:ln>
            <a:noFill/>
          </a:ln>
          <a:effectLst>
            <a:outerShdw blurRad="355600" dist="76200" dir="16800000" sx="103000" sy="103000" algn="l" rotWithShape="0">
              <a:prstClr val="black">
                <a:alpha val="75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descr="A group of people posing for a photo&#10;&#10;Description automatically generated with medium confidence">
            <a:extLst>
              <a:ext uri="{FF2B5EF4-FFF2-40B4-BE49-F238E27FC236}">
                <a16:creationId xmlns:a16="http://schemas.microsoft.com/office/drawing/2014/main" id="{69108233-AEF7-33B9-179B-AFF40209E2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0769" y="14282731"/>
            <a:ext cx="2567218" cy="2701773"/>
          </a:xfrm>
          <a:prstGeom prst="round2DiagRect">
            <a:avLst>
              <a:gd name="adj1" fmla="val 16667"/>
              <a:gd name="adj2" fmla="val 8925"/>
            </a:avLst>
          </a:prstGeom>
          <a:ln w="88900" cap="sq">
            <a:solidFill>
              <a:schemeClr val="tx1">
                <a:lumMod val="85000"/>
                <a:lumOff val="15000"/>
              </a:schemeClr>
            </a:solidFill>
            <a:miter lim="800000"/>
          </a:ln>
          <a:effectLst>
            <a:outerShdw blurRad="254000" algn="tl" rotWithShape="0">
              <a:srgbClr val="000000">
                <a:alpha val="43000"/>
              </a:srgbClr>
            </a:outerShdw>
          </a:effectLst>
        </p:spPr>
      </p:pic>
      <p:sp>
        <p:nvSpPr>
          <p:cNvPr id="69" name="TextBox 68">
            <a:extLst>
              <a:ext uri="{FF2B5EF4-FFF2-40B4-BE49-F238E27FC236}">
                <a16:creationId xmlns:a16="http://schemas.microsoft.com/office/drawing/2014/main" id="{34000766-4585-EC35-57A8-3606333160A1}"/>
              </a:ext>
            </a:extLst>
          </p:cNvPr>
          <p:cNvSpPr txBox="1"/>
          <p:nvPr/>
        </p:nvSpPr>
        <p:spPr>
          <a:xfrm>
            <a:off x="4910870" y="17081783"/>
            <a:ext cx="2822916" cy="639627"/>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Figure: Henri Becquerel and his family</a:t>
            </a:r>
          </a:p>
        </p:txBody>
      </p:sp>
      <p:sp>
        <p:nvSpPr>
          <p:cNvPr id="73" name="TextBox 72">
            <a:extLst>
              <a:ext uri="{FF2B5EF4-FFF2-40B4-BE49-F238E27FC236}">
                <a16:creationId xmlns:a16="http://schemas.microsoft.com/office/drawing/2014/main" id="{311055A1-E4E1-5502-62FB-A92413ED2EF2}"/>
              </a:ext>
            </a:extLst>
          </p:cNvPr>
          <p:cNvSpPr txBox="1"/>
          <p:nvPr/>
        </p:nvSpPr>
        <p:spPr>
          <a:xfrm>
            <a:off x="4699858" y="12488861"/>
            <a:ext cx="2869835" cy="106182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100" b="1"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 Born in 15</a:t>
            </a:r>
            <a:r>
              <a:rPr lang="en-US" sz="2100" b="1" baseline="30000"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a:t>
            </a:r>
            <a:r>
              <a:rPr lang="en-US" sz="2100" b="1"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December1852, in Paris</a:t>
            </a:r>
          </a:p>
        </p:txBody>
      </p:sp>
      <p:sp>
        <p:nvSpPr>
          <p:cNvPr id="79" name="TextBox 78">
            <a:extLst>
              <a:ext uri="{FF2B5EF4-FFF2-40B4-BE49-F238E27FC236}">
                <a16:creationId xmlns:a16="http://schemas.microsoft.com/office/drawing/2014/main" id="{0B17E989-D82F-DE7A-B3AB-3B66FAA64CE5}"/>
              </a:ext>
            </a:extLst>
          </p:cNvPr>
          <p:cNvSpPr txBox="1"/>
          <p:nvPr/>
        </p:nvSpPr>
        <p:spPr>
          <a:xfrm>
            <a:off x="1229656" y="14081011"/>
            <a:ext cx="2539986" cy="76944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200" b="1"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II. Physicist, Nobel Laureate</a:t>
            </a:r>
          </a:p>
        </p:txBody>
      </p:sp>
      <p:sp>
        <p:nvSpPr>
          <p:cNvPr id="82" name="TextBox 81">
            <a:extLst>
              <a:ext uri="{FF2B5EF4-FFF2-40B4-BE49-F238E27FC236}">
                <a16:creationId xmlns:a16="http://schemas.microsoft.com/office/drawing/2014/main" id="{D8EA4C2A-0EFF-5A9C-5CB1-BF856EEA7458}"/>
              </a:ext>
            </a:extLst>
          </p:cNvPr>
          <p:cNvSpPr txBox="1"/>
          <p:nvPr/>
        </p:nvSpPr>
        <p:spPr>
          <a:xfrm>
            <a:off x="1835698" y="16438601"/>
            <a:ext cx="2092774" cy="106182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100" b="1"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III. Discover the evidence of radioactivity</a:t>
            </a:r>
          </a:p>
        </p:txBody>
      </p:sp>
      <p:sp>
        <p:nvSpPr>
          <p:cNvPr id="83" name="TextBox 82">
            <a:extLst>
              <a:ext uri="{FF2B5EF4-FFF2-40B4-BE49-F238E27FC236}">
                <a16:creationId xmlns:a16="http://schemas.microsoft.com/office/drawing/2014/main" id="{82407486-7170-8E0D-73BD-1C1CCC4971BD}"/>
              </a:ext>
            </a:extLst>
          </p:cNvPr>
          <p:cNvSpPr txBox="1"/>
          <p:nvPr/>
        </p:nvSpPr>
        <p:spPr>
          <a:xfrm>
            <a:off x="8003459" y="16426031"/>
            <a:ext cx="2615419" cy="103874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050" b="1"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 1874 Married, </a:t>
            </a:r>
            <a:r>
              <a:rPr kumimoji="0" lang="en-US" altLang="en-US" sz="2050" b="1" i="0" u="none" strike="noStrike" cap="none" normalizeH="0" baseline="0" dirty="0">
                <a:ln>
                  <a:noFill/>
                </a:ln>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Lucie </a:t>
            </a:r>
            <a:r>
              <a:rPr kumimoji="0" lang="en-US" altLang="en-US" sz="2050" b="1" i="0" u="none" strike="noStrike" cap="none" normalizeH="0" baseline="0" dirty="0" err="1">
                <a:ln>
                  <a:noFill/>
                </a:ln>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Zoé</a:t>
            </a:r>
            <a:r>
              <a:rPr kumimoji="0" lang="en-US" altLang="en-US" sz="2050" b="1" i="0" u="none" strike="noStrike" cap="none" normalizeH="0" baseline="0" dirty="0">
                <a:ln>
                  <a:noFill/>
                </a:ln>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Marie </a:t>
            </a:r>
            <a:r>
              <a:rPr kumimoji="0" lang="en-US" altLang="en-US" sz="2050" b="1" i="0" u="none" strike="noStrike" cap="none" normalizeH="0" baseline="0" dirty="0" err="1">
                <a:ln>
                  <a:noFill/>
                </a:ln>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Jamin</a:t>
            </a:r>
            <a:r>
              <a:rPr lang="en-US" sz="2050" b="1"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sp>
        <p:nvSpPr>
          <p:cNvPr id="84" name="TextBox 83">
            <a:extLst>
              <a:ext uri="{FF2B5EF4-FFF2-40B4-BE49-F238E27FC236}">
                <a16:creationId xmlns:a16="http://schemas.microsoft.com/office/drawing/2014/main" id="{20B077EF-01A2-7199-E4F9-886913349EAD}"/>
              </a:ext>
            </a:extLst>
          </p:cNvPr>
          <p:cNvSpPr txBox="1"/>
          <p:nvPr/>
        </p:nvSpPr>
        <p:spPr>
          <a:xfrm>
            <a:off x="4487104" y="18430939"/>
            <a:ext cx="3202565" cy="132343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altLang="en-US" sz="2000" b="1"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IV</a:t>
            </a:r>
            <a:r>
              <a:rPr kumimoji="0" lang="en-US" altLang="en-US" sz="2000" b="1" i="0" u="none" strike="noStrike" cap="none" normalizeH="0" baseline="0" dirty="0">
                <a:ln>
                  <a:noFill/>
                </a:ln>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Started Education in Lycée Louis-le-Grand school in Paris</a:t>
            </a:r>
          </a:p>
          <a:p>
            <a:pPr algn="ctr"/>
            <a:endParaRPr lang="en-US" sz="2000" b="1"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8362382C-A2D7-1659-5EB0-DAE8934FF78F}"/>
              </a:ext>
            </a:extLst>
          </p:cNvPr>
          <p:cNvSpPr txBox="1"/>
          <p:nvPr/>
        </p:nvSpPr>
        <p:spPr>
          <a:xfrm>
            <a:off x="7940048" y="14094204"/>
            <a:ext cx="2814731" cy="138499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100" b="1"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 1890, Married,</a:t>
            </a:r>
            <a:r>
              <a:rPr kumimoji="0" lang="en-US" altLang="en-US" sz="2100" b="1" i="0" u="none" strike="noStrike" cap="none" normalizeH="0" baseline="0" dirty="0">
                <a:ln>
                  <a:noFill/>
                </a:ln>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Louise </a:t>
            </a:r>
            <a:r>
              <a:rPr kumimoji="0" lang="en-US" altLang="en-US" sz="2100" b="1" i="0" u="none" strike="noStrike" cap="none" normalizeH="0" baseline="0" dirty="0" err="1">
                <a:ln>
                  <a:noFill/>
                </a:ln>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Désirée</a:t>
            </a:r>
            <a:r>
              <a:rPr kumimoji="0" lang="en-US" altLang="en-US" sz="2100" b="1" i="0" u="none" strike="noStrike" cap="none" normalizeH="0" baseline="0" dirty="0">
                <a:ln>
                  <a:noFill/>
                </a:ln>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kumimoji="0" lang="en-US" altLang="en-US" sz="2100" b="1" i="0" u="none" strike="noStrike" cap="none" normalizeH="0" baseline="0" dirty="0" err="1">
                <a:ln>
                  <a:noFill/>
                </a:ln>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Lorieux</a:t>
            </a:r>
            <a:endParaRPr kumimoji="0" lang="en-US" altLang="en-US" sz="2100" b="1" i="0" u="none" strike="noStrike" cap="none" normalizeH="0" baseline="0" dirty="0">
              <a:ln>
                <a:noFill/>
              </a:ln>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2100" b="1"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grpSp>
        <p:nvGrpSpPr>
          <p:cNvPr id="106" name="Group 105">
            <a:extLst>
              <a:ext uri="{FF2B5EF4-FFF2-40B4-BE49-F238E27FC236}">
                <a16:creationId xmlns:a16="http://schemas.microsoft.com/office/drawing/2014/main" id="{87654CC2-00D4-4674-194D-3FB3DC88ED54}"/>
              </a:ext>
            </a:extLst>
          </p:cNvPr>
          <p:cNvGrpSpPr/>
          <p:nvPr/>
        </p:nvGrpSpPr>
        <p:grpSpPr>
          <a:xfrm>
            <a:off x="563562" y="21136663"/>
            <a:ext cx="10502290" cy="8776861"/>
            <a:chOff x="1300201" y="19261941"/>
            <a:chExt cx="13765188" cy="8037630"/>
          </a:xfrm>
        </p:grpSpPr>
        <p:grpSp>
          <p:nvGrpSpPr>
            <p:cNvPr id="92" name="Group 91">
              <a:extLst>
                <a:ext uri="{FF2B5EF4-FFF2-40B4-BE49-F238E27FC236}">
                  <a16:creationId xmlns:a16="http://schemas.microsoft.com/office/drawing/2014/main" id="{08CE7FE2-9ABA-4783-9ABE-992E3313FAC6}"/>
                </a:ext>
              </a:extLst>
            </p:cNvPr>
            <p:cNvGrpSpPr/>
            <p:nvPr/>
          </p:nvGrpSpPr>
          <p:grpSpPr>
            <a:xfrm>
              <a:off x="1300201" y="19261941"/>
              <a:ext cx="13765188" cy="8037630"/>
              <a:chOff x="334691" y="14881692"/>
              <a:chExt cx="13496882" cy="11622293"/>
            </a:xfrm>
          </p:grpSpPr>
          <p:sp>
            <p:nvSpPr>
              <p:cNvPr id="93" name="Rectangle: Diagonal Corners Rounded 92">
                <a:extLst>
                  <a:ext uri="{FF2B5EF4-FFF2-40B4-BE49-F238E27FC236}">
                    <a16:creationId xmlns:a16="http://schemas.microsoft.com/office/drawing/2014/main" id="{BA9B109B-424A-193D-DD6F-FF1BD8F7348F}"/>
                  </a:ext>
                </a:extLst>
              </p:cNvPr>
              <p:cNvSpPr/>
              <p:nvPr/>
            </p:nvSpPr>
            <p:spPr>
              <a:xfrm>
                <a:off x="8248393" y="17836338"/>
                <a:ext cx="5583180" cy="2500883"/>
              </a:xfrm>
              <a:prstGeom prst="round2DiagRect">
                <a:avLst>
                  <a:gd name="adj1" fmla="val 50000"/>
                  <a:gd name="adj2" fmla="val 0"/>
                </a:avLst>
              </a:prstGeom>
              <a:solidFill>
                <a:schemeClr val="accent2">
                  <a:lumMod val="75000"/>
                </a:schemeClr>
              </a:solidFill>
              <a:ln w="76200">
                <a:solidFill>
                  <a:srgbClr val="C55A11"/>
                </a:solidFill>
              </a:ln>
              <a:effectLst>
                <a:innerShdw blurRad="317500" dist="127000" dir="15600000">
                  <a:prstClr val="black">
                    <a:alpha val="6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Diagonal Corners Rounded 93">
                <a:extLst>
                  <a:ext uri="{FF2B5EF4-FFF2-40B4-BE49-F238E27FC236}">
                    <a16:creationId xmlns:a16="http://schemas.microsoft.com/office/drawing/2014/main" id="{A23E6493-17DC-76AB-334B-84918EC895BE}"/>
                  </a:ext>
                </a:extLst>
              </p:cNvPr>
              <p:cNvSpPr/>
              <p:nvPr/>
            </p:nvSpPr>
            <p:spPr>
              <a:xfrm>
                <a:off x="8489891" y="20702190"/>
                <a:ext cx="4677611" cy="2405014"/>
              </a:xfrm>
              <a:prstGeom prst="round2DiagRect">
                <a:avLst>
                  <a:gd name="adj1" fmla="val 50000"/>
                  <a:gd name="adj2" fmla="val 0"/>
                </a:avLst>
              </a:prstGeom>
              <a:solidFill>
                <a:schemeClr val="accent2">
                  <a:lumMod val="75000"/>
                </a:schemeClr>
              </a:solidFill>
              <a:ln w="76200">
                <a:solidFill>
                  <a:srgbClr val="C55A11"/>
                </a:solidFill>
              </a:ln>
              <a:effectLst>
                <a:innerShdw blurRad="228600" dist="88900" dir="17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Diagonal Corners Rounded 94">
                <a:extLst>
                  <a:ext uri="{FF2B5EF4-FFF2-40B4-BE49-F238E27FC236}">
                    <a16:creationId xmlns:a16="http://schemas.microsoft.com/office/drawing/2014/main" id="{59B13304-83C1-219F-4C50-AE60C9F4AF3A}"/>
                  </a:ext>
                </a:extLst>
              </p:cNvPr>
              <p:cNvSpPr/>
              <p:nvPr/>
            </p:nvSpPr>
            <p:spPr>
              <a:xfrm>
                <a:off x="334691" y="17774197"/>
                <a:ext cx="5069836" cy="2500883"/>
              </a:xfrm>
              <a:prstGeom prst="round2DiagRect">
                <a:avLst>
                  <a:gd name="adj1" fmla="val 50000"/>
                  <a:gd name="adj2" fmla="val 0"/>
                </a:avLst>
              </a:prstGeom>
              <a:solidFill>
                <a:schemeClr val="accent2">
                  <a:lumMod val="75000"/>
                </a:schemeClr>
              </a:solidFill>
              <a:ln w="76200">
                <a:solidFill>
                  <a:srgbClr val="C55A11"/>
                </a:solidFill>
              </a:ln>
              <a:effectLst>
                <a:innerShdw blurRad="317500" dist="127000" dir="15600000">
                  <a:prstClr val="black">
                    <a:alpha val="6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Diagonal Corners Rounded 95">
                <a:extLst>
                  <a:ext uri="{FF2B5EF4-FFF2-40B4-BE49-F238E27FC236}">
                    <a16:creationId xmlns:a16="http://schemas.microsoft.com/office/drawing/2014/main" id="{76D6CAF4-D9E8-7B6C-BBAF-B3FFD7D6DF99}"/>
                  </a:ext>
                </a:extLst>
              </p:cNvPr>
              <p:cNvSpPr/>
              <p:nvPr/>
            </p:nvSpPr>
            <p:spPr>
              <a:xfrm>
                <a:off x="593638" y="20578856"/>
                <a:ext cx="4841638" cy="2526668"/>
              </a:xfrm>
              <a:prstGeom prst="round2DiagRect">
                <a:avLst>
                  <a:gd name="adj1" fmla="val 50000"/>
                  <a:gd name="adj2" fmla="val 0"/>
                </a:avLst>
              </a:prstGeom>
              <a:solidFill>
                <a:schemeClr val="accent2">
                  <a:lumMod val="75000"/>
                </a:schemeClr>
              </a:solidFill>
              <a:ln w="76200">
                <a:solidFill>
                  <a:srgbClr val="C55A11"/>
                </a:solidFill>
              </a:ln>
              <a:effectLst>
                <a:innerShdw blurRad="228600" dist="88900" dir="17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Diagonal Corners Rounded 96">
                <a:extLst>
                  <a:ext uri="{FF2B5EF4-FFF2-40B4-BE49-F238E27FC236}">
                    <a16:creationId xmlns:a16="http://schemas.microsoft.com/office/drawing/2014/main" id="{744FDC3C-F741-47EB-1D65-55FF591D0829}"/>
                  </a:ext>
                </a:extLst>
              </p:cNvPr>
              <p:cNvSpPr/>
              <p:nvPr/>
            </p:nvSpPr>
            <p:spPr>
              <a:xfrm>
                <a:off x="5813830" y="14881692"/>
                <a:ext cx="5526650" cy="2549185"/>
              </a:xfrm>
              <a:prstGeom prst="round2DiagRect">
                <a:avLst>
                  <a:gd name="adj1" fmla="val 50000"/>
                  <a:gd name="adj2" fmla="val 9117"/>
                </a:avLst>
              </a:prstGeom>
              <a:solidFill>
                <a:schemeClr val="accent2">
                  <a:lumMod val="75000"/>
                </a:schemeClr>
              </a:solidFill>
              <a:ln w="76200">
                <a:solidFill>
                  <a:srgbClr val="C55A11"/>
                </a:solidFill>
              </a:ln>
              <a:effectLst>
                <a:innerShdw blurRad="317500" dist="127000" dir="15600000">
                  <a:prstClr val="black">
                    <a:alpha val="6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Diagonal Corners Rounded 97">
                <a:extLst>
                  <a:ext uri="{FF2B5EF4-FFF2-40B4-BE49-F238E27FC236}">
                    <a16:creationId xmlns:a16="http://schemas.microsoft.com/office/drawing/2014/main" id="{00098384-8BB3-A938-483D-E786710EFEF1}"/>
                  </a:ext>
                </a:extLst>
              </p:cNvPr>
              <p:cNvSpPr/>
              <p:nvPr/>
            </p:nvSpPr>
            <p:spPr>
              <a:xfrm>
                <a:off x="1689814" y="23802707"/>
                <a:ext cx="5519647" cy="2701278"/>
              </a:xfrm>
              <a:prstGeom prst="round2DiagRect">
                <a:avLst>
                  <a:gd name="adj1" fmla="val 50000"/>
                  <a:gd name="adj2" fmla="val 0"/>
                </a:avLst>
              </a:prstGeom>
              <a:solidFill>
                <a:schemeClr val="accent2">
                  <a:lumMod val="75000"/>
                </a:schemeClr>
              </a:solidFill>
              <a:ln w="76200">
                <a:solidFill>
                  <a:srgbClr val="C55A11"/>
                </a:solidFill>
              </a:ln>
              <a:effectLst>
                <a:innerShdw blurRad="228600" dist="88900" dir="17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EE126D6B-EBEC-1411-6949-B6E837E9C9C7}"/>
                  </a:ext>
                </a:extLst>
              </p:cNvPr>
              <p:cNvSpPr/>
              <p:nvPr/>
            </p:nvSpPr>
            <p:spPr>
              <a:xfrm>
                <a:off x="4175382" y="17340295"/>
                <a:ext cx="4989483" cy="6551222"/>
              </a:xfrm>
              <a:prstGeom prst="ellipse">
                <a:avLst/>
              </a:prstGeom>
              <a:blipFill>
                <a:blip r:embed="rId10">
                  <a:extLst>
                    <a:ext uri="{28A0092B-C50C-407E-A947-70E740481C1C}">
                      <a14:useLocalDpi xmlns:a14="http://schemas.microsoft.com/office/drawing/2010/main" val="0"/>
                    </a:ext>
                  </a:extLst>
                </a:blip>
                <a:srcRect/>
                <a:stretch>
                  <a:fillRect t="-30000" b="-30000"/>
                </a:stretch>
              </a:blipFill>
              <a:ln w="76200">
                <a:solidFill>
                  <a:srgbClr val="E6E6E6"/>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100" name="TextBox 99">
              <a:extLst>
                <a:ext uri="{FF2B5EF4-FFF2-40B4-BE49-F238E27FC236}">
                  <a16:creationId xmlns:a16="http://schemas.microsoft.com/office/drawing/2014/main" id="{30F1F5CC-CAF4-A465-37E3-E1FF8AFB4AEC}"/>
                </a:ext>
              </a:extLst>
            </p:cNvPr>
            <p:cNvSpPr txBox="1"/>
            <p:nvPr/>
          </p:nvSpPr>
          <p:spPr>
            <a:xfrm>
              <a:off x="7545172" y="19706844"/>
              <a:ext cx="4530602" cy="845563"/>
            </a:xfrm>
            <a:prstGeom prst="rect">
              <a:avLst/>
            </a:prstGeom>
            <a:noFill/>
            <a:ln w="57150">
              <a:noFill/>
            </a:ln>
            <a:effectLst>
              <a:outerShdw blurRad="203200" dist="114300" algn="l" rotWithShape="0">
                <a:prstClr val="black">
                  <a:alpha val="69000"/>
                </a:prstClr>
              </a:outerShdw>
            </a:effectLst>
          </p:spPr>
          <p:txBody>
            <a:bodyPr wrap="square" rtlCol="0">
              <a:spAutoFit/>
              <a:scene3d>
                <a:camera prst="orthographicFront"/>
                <a:lightRig rig="threePt" dir="t"/>
              </a:scene3d>
              <a:sp3d extrusionH="57150">
                <a:bevelT w="38100" h="38100" prst="angle"/>
              </a:sp3d>
            </a:bodyPr>
            <a:lstStyle/>
            <a:p>
              <a:pPr algn="ctr"/>
              <a:r>
                <a:rPr lang="en-US" sz="27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 Entered Polytechnic in 1872</a:t>
              </a:r>
            </a:p>
          </p:txBody>
        </p:sp>
        <p:sp>
          <p:nvSpPr>
            <p:cNvPr id="101" name="TextBox 100">
              <a:extLst>
                <a:ext uri="{FF2B5EF4-FFF2-40B4-BE49-F238E27FC236}">
                  <a16:creationId xmlns:a16="http://schemas.microsoft.com/office/drawing/2014/main" id="{189C0928-7983-6273-E3E8-04EED92C4ED3}"/>
                </a:ext>
              </a:extLst>
            </p:cNvPr>
            <p:cNvSpPr txBox="1"/>
            <p:nvPr/>
          </p:nvSpPr>
          <p:spPr>
            <a:xfrm>
              <a:off x="3029733" y="25841273"/>
              <a:ext cx="4761140" cy="1268344"/>
            </a:xfrm>
            <a:prstGeom prst="rect">
              <a:avLst/>
            </a:prstGeom>
            <a:noFill/>
            <a:ln w="57150">
              <a:noFill/>
            </a:ln>
            <a:effectLst>
              <a:outerShdw blurRad="203200" dist="114300" algn="l" rotWithShape="0">
                <a:prstClr val="black">
                  <a:alpha val="69000"/>
                </a:prstClr>
              </a:outerShdw>
            </a:effectLst>
          </p:spPr>
          <p:txBody>
            <a:bodyPr wrap="square" rtlCol="0">
              <a:spAutoFit/>
              <a:scene3d>
                <a:camera prst="orthographicFront"/>
                <a:lightRig rig="threePt" dir="t"/>
              </a:scene3d>
              <a:sp3d extrusionH="57150">
                <a:bevelT w="38100" h="38100" prst="angle"/>
              </a:sp3d>
            </a:bodyPr>
            <a:lstStyle/>
            <a:p>
              <a:pPr algn="ctr"/>
              <a:r>
                <a:rPr lang="en-US" sz="21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IV. Appointed as Physicist in Paris museum in the department of Natural history in 1892</a:t>
              </a:r>
            </a:p>
          </p:txBody>
        </p:sp>
        <p:sp>
          <p:nvSpPr>
            <p:cNvPr id="102" name="TextBox 101">
              <a:extLst>
                <a:ext uri="{FF2B5EF4-FFF2-40B4-BE49-F238E27FC236}">
                  <a16:creationId xmlns:a16="http://schemas.microsoft.com/office/drawing/2014/main" id="{BB2496D9-903A-C84B-46AC-2E3E85B6D8CB}"/>
                </a:ext>
              </a:extLst>
            </p:cNvPr>
            <p:cNvSpPr txBox="1"/>
            <p:nvPr/>
          </p:nvSpPr>
          <p:spPr>
            <a:xfrm>
              <a:off x="10310434" y="21653119"/>
              <a:ext cx="4530602" cy="1141509"/>
            </a:xfrm>
            <a:prstGeom prst="rect">
              <a:avLst/>
            </a:prstGeom>
            <a:noFill/>
            <a:ln w="57150">
              <a:noFill/>
            </a:ln>
            <a:effectLst>
              <a:outerShdw blurRad="203200" dist="114300" algn="l" rotWithShape="0">
                <a:prstClr val="black">
                  <a:alpha val="69000"/>
                </a:prstClr>
              </a:outerShdw>
            </a:effectLst>
          </p:spPr>
          <p:txBody>
            <a:bodyPr wrap="square" rtlCol="0">
              <a:spAutoFit/>
              <a:scene3d>
                <a:camera prst="orthographicFront"/>
                <a:lightRig rig="threePt" dir="t"/>
              </a:scene3d>
              <a:sp3d extrusionH="57150">
                <a:bevelT w="38100" h="38100" prst="angle"/>
              </a:sp3d>
            </a:bodyPr>
            <a:lstStyle/>
            <a:p>
              <a:pPr algn="ctr"/>
              <a:r>
                <a:rPr lang="en-US" sz="2500" b="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VI. Became the professor of polytechnic in 1895</a:t>
              </a:r>
              <a:endParaRPr lang="en-US" sz="25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3" name="TextBox 102">
              <a:extLst>
                <a:ext uri="{FF2B5EF4-FFF2-40B4-BE49-F238E27FC236}">
                  <a16:creationId xmlns:a16="http://schemas.microsoft.com/office/drawing/2014/main" id="{B43FA353-59B7-87B4-84B1-35B83C105AC1}"/>
                </a:ext>
              </a:extLst>
            </p:cNvPr>
            <p:cNvSpPr txBox="1"/>
            <p:nvPr/>
          </p:nvSpPr>
          <p:spPr>
            <a:xfrm>
              <a:off x="10528341" y="23578297"/>
              <a:ext cx="3239192" cy="1099231"/>
            </a:xfrm>
            <a:prstGeom prst="rect">
              <a:avLst/>
            </a:prstGeom>
            <a:noFill/>
            <a:ln w="57150">
              <a:noFill/>
            </a:ln>
            <a:effectLst>
              <a:outerShdw blurRad="203200" dist="114300" algn="l" rotWithShape="0">
                <a:prstClr val="black">
                  <a:alpha val="69000"/>
                </a:prstClr>
              </a:outerShdw>
            </a:effectLst>
          </p:spPr>
          <p:txBody>
            <a:bodyPr wrap="square" rtlCol="0">
              <a:spAutoFit/>
              <a:scene3d>
                <a:camera prst="orthographicFront"/>
                <a:lightRig rig="threePt" dir="t"/>
              </a:scene3d>
              <a:sp3d extrusionH="57150">
                <a:bevelT w="38100" h="38100" prst="angle"/>
              </a:sp3d>
            </a:bodyPr>
            <a:lstStyle/>
            <a:p>
              <a:pPr algn="ctr"/>
              <a:r>
                <a:rPr lang="en-US" sz="2400" b="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V. Promoted to engineer in chief in 1894</a:t>
              </a:r>
              <a:endPar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4" name="TextBox 103">
              <a:extLst>
                <a:ext uri="{FF2B5EF4-FFF2-40B4-BE49-F238E27FC236}">
                  <a16:creationId xmlns:a16="http://schemas.microsoft.com/office/drawing/2014/main" id="{EDF90413-5F14-7FE5-0DAC-C3126552D3E7}"/>
                </a:ext>
              </a:extLst>
            </p:cNvPr>
            <p:cNvSpPr txBox="1"/>
            <p:nvPr/>
          </p:nvSpPr>
          <p:spPr>
            <a:xfrm>
              <a:off x="1971922" y="21553713"/>
              <a:ext cx="3404550" cy="1324715"/>
            </a:xfrm>
            <a:prstGeom prst="rect">
              <a:avLst/>
            </a:prstGeom>
            <a:noFill/>
            <a:ln w="57150">
              <a:noFill/>
            </a:ln>
            <a:effectLst>
              <a:outerShdw blurRad="203200" dist="114300" algn="l" rotWithShape="0">
                <a:prstClr val="black">
                  <a:alpha val="69000"/>
                </a:prstClr>
              </a:outerShdw>
            </a:effectLst>
          </p:spPr>
          <p:txBody>
            <a:bodyPr wrap="square" rtlCol="0">
              <a:spAutoFit/>
              <a:scene3d>
                <a:camera prst="orthographicFront"/>
                <a:lightRig rig="threePt" dir="t"/>
              </a:scene3d>
              <a:sp3d extrusionH="57150">
                <a:bevelT w="38100" h="38100" prst="angle"/>
              </a:sp3d>
            </a:bodyPr>
            <a:lstStyle/>
            <a:p>
              <a:pPr algn="ctr"/>
              <a:r>
                <a:rPr lang="en-US" sz="2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II. Become member of </a:t>
              </a:r>
              <a:r>
                <a:rPr lang="en-US" sz="2200" b="1" dirty="0" err="1">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Ponts</a:t>
              </a:r>
              <a:r>
                <a:rPr lang="en-US" sz="2200" b="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-et-Chaussées in 1874</a:t>
              </a:r>
              <a:endParaRPr lang="en-US" sz="2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3CBCB83C-3198-C666-59B4-10540403FB4C}"/>
                </a:ext>
              </a:extLst>
            </p:cNvPr>
            <p:cNvSpPr txBox="1"/>
            <p:nvPr/>
          </p:nvSpPr>
          <p:spPr>
            <a:xfrm>
              <a:off x="1893560" y="23542876"/>
              <a:ext cx="3234341" cy="1268344"/>
            </a:xfrm>
            <a:prstGeom prst="rect">
              <a:avLst/>
            </a:prstGeom>
            <a:noFill/>
            <a:ln w="57150">
              <a:noFill/>
            </a:ln>
            <a:effectLst>
              <a:outerShdw blurRad="203200" dist="114300" algn="l" rotWithShape="0">
                <a:prstClr val="black">
                  <a:alpha val="69000"/>
                </a:prstClr>
              </a:outerShdw>
            </a:effectLst>
          </p:spPr>
          <p:txBody>
            <a:bodyPr wrap="square" rtlCol="0">
              <a:spAutoFit/>
              <a:scene3d>
                <a:camera prst="orthographicFront"/>
                <a:lightRig rig="threePt" dir="t"/>
              </a:scene3d>
              <a:sp3d extrusionH="57150">
                <a:bevelT w="38100" h="38100" prst="angle"/>
              </a:sp3d>
            </a:bodyPr>
            <a:lstStyle/>
            <a:p>
              <a:pPr algn="ctr"/>
              <a:r>
                <a:rPr lang="en-US" sz="21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III. Engineering title in 1877, achieved the degree in 1888</a:t>
              </a:r>
            </a:p>
          </p:txBody>
        </p:sp>
      </p:grpSp>
      <p:sp>
        <p:nvSpPr>
          <p:cNvPr id="107" name="TextBox 106">
            <a:extLst>
              <a:ext uri="{FF2B5EF4-FFF2-40B4-BE49-F238E27FC236}">
                <a16:creationId xmlns:a16="http://schemas.microsoft.com/office/drawing/2014/main" id="{AB7544BE-8974-EF2D-BF41-D1DFB8F1C269}"/>
              </a:ext>
            </a:extLst>
          </p:cNvPr>
          <p:cNvSpPr txBox="1"/>
          <p:nvPr/>
        </p:nvSpPr>
        <p:spPr>
          <a:xfrm>
            <a:off x="3055852" y="30245377"/>
            <a:ext cx="5842896" cy="415498"/>
          </a:xfrm>
          <a:prstGeom prst="rect">
            <a:avLst/>
          </a:prstGeom>
          <a:noFill/>
        </p:spPr>
        <p:txBody>
          <a:bodyPr wrap="square" rtlCol="0">
            <a:spAutoFit/>
          </a:bodyPr>
          <a:lstStyle/>
          <a:p>
            <a:r>
              <a:rPr lang="en-US" sz="2100" b="1" dirty="0">
                <a:effectLst>
                  <a:outerShdw blurRad="38100" dist="38100" dir="2700000" algn="tl">
                    <a:srgbClr val="000000">
                      <a:alpha val="43137"/>
                    </a:srgbClr>
                  </a:outerShdw>
                </a:effectLst>
              </a:rPr>
              <a:t>Figure: Henri Becquerel </a:t>
            </a:r>
            <a:r>
              <a:rPr lang="en-US" sz="21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(1852 - 1908) </a:t>
            </a:r>
            <a:r>
              <a:rPr lang="en-US" sz="2100" b="1" dirty="0">
                <a:effectLst>
                  <a:outerShdw blurRad="38100" dist="38100" dir="2700000" algn="tl">
                    <a:srgbClr val="000000">
                      <a:alpha val="43137"/>
                    </a:srgbClr>
                  </a:outerShdw>
                </a:effectLst>
              </a:rPr>
              <a:t>in his lab.</a:t>
            </a:r>
          </a:p>
        </p:txBody>
      </p:sp>
      <p:pic>
        <p:nvPicPr>
          <p:cNvPr id="109" name="Picture 108" descr="Diagram&#10;&#10;Description automatically generated">
            <a:extLst>
              <a:ext uri="{FF2B5EF4-FFF2-40B4-BE49-F238E27FC236}">
                <a16:creationId xmlns:a16="http://schemas.microsoft.com/office/drawing/2014/main" id="{39B2FAD3-6646-55E5-8450-1BC6E5A553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72860" y="6990617"/>
            <a:ext cx="5835780" cy="2530728"/>
          </a:xfrm>
          <a:prstGeom prst="roundRect">
            <a:avLst>
              <a:gd name="adj" fmla="val 4167"/>
            </a:avLst>
          </a:prstGeom>
          <a:solidFill>
            <a:srgbClr val="FFFFFF"/>
          </a:solidFill>
          <a:ln w="76200" cap="sq">
            <a:noFill/>
            <a:miter lim="800000"/>
          </a:ln>
          <a:effectLst>
            <a:outerShdw blurRad="317500" dist="76200" dir="7200000" sx="102000" sy="102000" algn="tr" rotWithShape="0">
              <a:prstClr val="black">
                <a:alpha val="60000"/>
              </a:prstClr>
            </a:outerShdw>
            <a:reflection blurRad="12700" stA="33000" endPos="28000" dist="5000" dir="5400000" sy="-100000" algn="bl" rotWithShape="0"/>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14607802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3344</TotalTime>
  <Words>588</Words>
  <Application>Microsoft Office PowerPoint</Application>
  <PresentationFormat>Custom</PresentationFormat>
  <Paragraphs>53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Baskerville Old Face</vt:lpstr>
      <vt:lpstr>Calibri</vt:lpstr>
      <vt:lpstr>Calibri Light</vt:lpstr>
      <vt:lpstr>Times New Roman</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M. WALID</dc:creator>
  <cp:lastModifiedBy>S. M. WALID</cp:lastModifiedBy>
  <cp:revision>16</cp:revision>
  <dcterms:created xsi:type="dcterms:W3CDTF">2023-04-05T07:29:30Z</dcterms:created>
  <dcterms:modified xsi:type="dcterms:W3CDTF">2023-04-27T10:43:02Z</dcterms:modified>
</cp:coreProperties>
</file>